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Nun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15b85bf2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15b85bf2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eef436bf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eef436bf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89cb516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89cb516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565c9761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565c9761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565c9761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565c9761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ec2838815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ec2838815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7ec28388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7ec28388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565c9761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565c9761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f87f448f5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0f87f448f5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f87f448f5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0f87f448f5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f1d10b0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f1d10b0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f87f448f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f87f448f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7eef436b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7eef436b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eef436bf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7eef436bf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3c05ea1d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3c05ea1d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3e1bf262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3e1bf262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5832d0f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5832d0f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f87f448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f87f448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f6d5b67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7f6d5b67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f87f448f5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f87f448f5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f87f448f5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f87f448f5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ec283881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ec283881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ec283881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ec283881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hyperlink" Target="https://www.ad.nl/binnenland/ouders-vechten-tegen-harteloos-regime-bij-ggz-kliniek-ze-snauwen-en-schreeuwen-tegen-je~a3b81c40/" TargetMode="External"/><Relationship Id="rId5" Type="http://schemas.openxmlformats.org/officeDocument/2006/relationships/hyperlink" Target="https://www.trouw.nl/verdieping/anne-21-zat-meer-dan-zeven-maanden-als-patient-in-een-isoleercel-alsof-ze-me-dood-willen-hebben~bf0ae9b0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title"/>
          </p:nvPr>
        </p:nvSpPr>
        <p:spPr>
          <a:xfrm>
            <a:off x="311700" y="315925"/>
            <a:ext cx="35907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/>
              <a:t>Behandelhuis JOVO in Schagen</a:t>
            </a:r>
            <a:r>
              <a:rPr lang="nl" sz="2100"/>
              <a:t> </a:t>
            </a:r>
            <a:endParaRPr sz="2100"/>
          </a:p>
        </p:txBody>
      </p:sp>
      <p:sp>
        <p:nvSpPr>
          <p:cNvPr id="129" name="Google Shape;129;p13"/>
          <p:cNvSpPr txBox="1"/>
          <p:nvPr>
            <p:ph idx="1" type="body"/>
          </p:nvPr>
        </p:nvSpPr>
        <p:spPr>
          <a:xfrm>
            <a:off x="311700" y="1225225"/>
            <a:ext cx="35907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/>
              <a:t>Leeftijd (17)18 - 23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Niet te plaatsen in een regulier begeleid wonen of niet te ontslaan van een gesloten kliniek vanwege hun </a:t>
            </a:r>
            <a:r>
              <a:rPr lang="nl"/>
              <a:t>zelfbeschadigend</a:t>
            </a:r>
            <a:r>
              <a:rPr lang="nl"/>
              <a:t> gedrag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Methode: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Autonomie bevorderend beleid/ verbindend gezag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Je bent vrij om suïcide te plegen, maar zolang dat niet gelukt is staan wij naast je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Resultaat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8 cliënten, die allen gestopt zijn met het doen van pogingen vaak al na 3 maanden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527" y="2"/>
            <a:ext cx="5241475" cy="50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idx="1" type="body"/>
          </p:nvPr>
        </p:nvSpPr>
        <p:spPr>
          <a:xfrm>
            <a:off x="451600" y="1307625"/>
            <a:ext cx="1971600" cy="21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Behandelaar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Voorkomen dat er een suïcidepoging komt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Verantwoordelijk voor het handelen van cliënt</a:t>
            </a:r>
            <a:endParaRPr/>
          </a:p>
        </p:txBody>
      </p:sp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6626375" y="1160575"/>
            <a:ext cx="2103300" cy="30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Cliënt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ervoor zorgen dat hij zich veilig en geborgen voelt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Ervoor zorgen dat hij nabijheid heeft en dat de wereld duidelijk en voorspelbaar is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307475" y="1986675"/>
            <a:ext cx="2378700" cy="795300"/>
          </a:xfrm>
          <a:prstGeom prst="rect">
            <a:avLst/>
          </a:prstGeom>
          <a:solidFill>
            <a:srgbClr val="BF9000"/>
          </a:solidFill>
          <a:ln cap="flat" cmpd="sng" w="7620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500"/>
              <a:t>Controle krijgen over een intern proces van de cliënt</a:t>
            </a:r>
            <a:r>
              <a:rPr b="1" lang="nl"/>
              <a:t> </a:t>
            </a:r>
            <a:endParaRPr b="1"/>
          </a:p>
        </p:txBody>
      </p:sp>
      <p:sp>
        <p:nvSpPr>
          <p:cNvPr id="199" name="Google Shape;199;p22"/>
          <p:cNvSpPr txBox="1"/>
          <p:nvPr>
            <p:ph idx="1" type="body"/>
          </p:nvPr>
        </p:nvSpPr>
        <p:spPr>
          <a:xfrm>
            <a:off x="6428900" y="2017275"/>
            <a:ext cx="2528100" cy="795300"/>
          </a:xfrm>
          <a:prstGeom prst="rect">
            <a:avLst/>
          </a:prstGeom>
          <a:solidFill>
            <a:srgbClr val="BF9000"/>
          </a:solidFill>
          <a:ln cap="flat" cmpd="sng" w="7620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500"/>
              <a:t>Controle krijgen over een externe omgeving</a:t>
            </a:r>
            <a:endParaRPr b="1" sz="1500"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b="0" l="23642" r="24314" t="0"/>
          <a:stretch/>
        </p:blipFill>
        <p:spPr>
          <a:xfrm>
            <a:off x="2841987" y="221188"/>
            <a:ext cx="3460027" cy="47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type="title"/>
          </p:nvPr>
        </p:nvSpPr>
        <p:spPr>
          <a:xfrm>
            <a:off x="780300" y="270650"/>
            <a:ext cx="7090500" cy="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Kenmerken van </a:t>
            </a:r>
            <a:r>
              <a:rPr lang="nl"/>
              <a:t>geëscaleerde</a:t>
            </a:r>
            <a:r>
              <a:rPr lang="nl"/>
              <a:t> interactie</a:t>
            </a:r>
            <a:endParaRPr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25" y="1010075"/>
            <a:ext cx="2539400" cy="2539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525" y="1010075"/>
            <a:ext cx="3044900" cy="202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24"/>
          <p:cNvSpPr txBox="1"/>
          <p:nvPr>
            <p:ph type="title"/>
          </p:nvPr>
        </p:nvSpPr>
        <p:spPr>
          <a:xfrm>
            <a:off x="213075" y="3549475"/>
            <a:ext cx="2539500" cy="552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De persoon is het gedrag geworden </a:t>
            </a:r>
            <a:endParaRPr sz="1200"/>
          </a:p>
        </p:txBody>
      </p:sp>
      <p:sp>
        <p:nvSpPr>
          <p:cNvPr id="216" name="Google Shape;216;p24"/>
          <p:cNvSpPr txBox="1"/>
          <p:nvPr>
            <p:ph type="title"/>
          </p:nvPr>
        </p:nvSpPr>
        <p:spPr>
          <a:xfrm>
            <a:off x="2752475" y="3032075"/>
            <a:ext cx="3045000" cy="517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Er is geen verbinding of samenwerking meer</a:t>
            </a:r>
            <a:endParaRPr sz="1200"/>
          </a:p>
        </p:txBody>
      </p:sp>
      <p:pic>
        <p:nvPicPr>
          <p:cNvPr id="217" name="Google Shape;21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7425" y="1010075"/>
            <a:ext cx="2578251" cy="1450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8" name="Google Shape;218;p24"/>
          <p:cNvSpPr txBox="1"/>
          <p:nvPr>
            <p:ph type="title"/>
          </p:nvPr>
        </p:nvSpPr>
        <p:spPr>
          <a:xfrm>
            <a:off x="5816800" y="2479700"/>
            <a:ext cx="2539500" cy="319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De ander moet eerst veranderen</a:t>
            </a:r>
            <a:endParaRPr sz="1200"/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6800" y="2818875"/>
            <a:ext cx="1589700" cy="21381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24"/>
          <p:cNvSpPr txBox="1"/>
          <p:nvPr>
            <p:ph type="title"/>
          </p:nvPr>
        </p:nvSpPr>
        <p:spPr>
          <a:xfrm>
            <a:off x="7425825" y="2818875"/>
            <a:ext cx="1497600" cy="21381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Meer repressie of gedrag is altijd het antwoord op elk problemen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type="title"/>
          </p:nvPr>
        </p:nvSpPr>
        <p:spPr>
          <a:xfrm>
            <a:off x="780300" y="270650"/>
            <a:ext cx="7090500" cy="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Kenmerken van geëscaleerde interactie</a:t>
            </a:r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25" y="1010075"/>
            <a:ext cx="2539400" cy="2539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525" y="1010075"/>
            <a:ext cx="3044900" cy="202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8" name="Google Shape;228;p25"/>
          <p:cNvSpPr txBox="1"/>
          <p:nvPr>
            <p:ph type="title"/>
          </p:nvPr>
        </p:nvSpPr>
        <p:spPr>
          <a:xfrm>
            <a:off x="213075" y="3549475"/>
            <a:ext cx="2539500" cy="552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De persoon is het gedrag geworden</a:t>
            </a:r>
            <a:endParaRPr sz="1200"/>
          </a:p>
        </p:txBody>
      </p:sp>
      <p:sp>
        <p:nvSpPr>
          <p:cNvPr id="229" name="Google Shape;229;p25"/>
          <p:cNvSpPr txBox="1"/>
          <p:nvPr>
            <p:ph type="title"/>
          </p:nvPr>
        </p:nvSpPr>
        <p:spPr>
          <a:xfrm>
            <a:off x="2752475" y="3032075"/>
            <a:ext cx="3045000" cy="517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Er is geen verbinding of samenwerking meer</a:t>
            </a:r>
            <a:endParaRPr sz="1200"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7425" y="1010075"/>
            <a:ext cx="2578251" cy="1450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25"/>
          <p:cNvSpPr txBox="1"/>
          <p:nvPr>
            <p:ph type="title"/>
          </p:nvPr>
        </p:nvSpPr>
        <p:spPr>
          <a:xfrm>
            <a:off x="5816800" y="2479700"/>
            <a:ext cx="2539500" cy="319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het is altijd de ander zijn schuld</a:t>
            </a:r>
            <a:endParaRPr sz="1200"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6800" y="2818875"/>
            <a:ext cx="1589700" cy="21381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3" name="Google Shape;233;p25"/>
          <p:cNvSpPr txBox="1"/>
          <p:nvPr>
            <p:ph type="title"/>
          </p:nvPr>
        </p:nvSpPr>
        <p:spPr>
          <a:xfrm>
            <a:off x="7425825" y="2818875"/>
            <a:ext cx="1497600" cy="21381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200"/>
              <a:t>Meer repressie is het antwoord op elke probleem of crisis</a:t>
            </a:r>
            <a:endParaRPr sz="1200"/>
          </a:p>
        </p:txBody>
      </p:sp>
      <p:sp>
        <p:nvSpPr>
          <p:cNvPr id="234" name="Google Shape;234;p25"/>
          <p:cNvSpPr/>
          <p:nvPr/>
        </p:nvSpPr>
        <p:spPr>
          <a:xfrm>
            <a:off x="543876" y="893500"/>
            <a:ext cx="7008228" cy="3946968"/>
          </a:xfrm>
          <a:prstGeom prst="irregularSeal1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1849200" y="2043500"/>
            <a:ext cx="43200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Iedereen is angstig </a:t>
            </a:r>
            <a:endParaRPr sz="21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Niemand voelt zich gehoord</a:t>
            </a:r>
            <a:endParaRPr sz="21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 patiënt mag er niet meer zijn</a:t>
            </a:r>
            <a:endParaRPr sz="21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 txBox="1"/>
          <p:nvPr>
            <p:ph idx="1" type="body"/>
          </p:nvPr>
        </p:nvSpPr>
        <p:spPr>
          <a:xfrm>
            <a:off x="6722375" y="679050"/>
            <a:ext cx="1971600" cy="21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cliënt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Voorkomen dat er een suïcidepoging komt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Verantwoordelijk voor het eigen handelen</a:t>
            </a:r>
            <a:endParaRPr/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2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>
            <p:ph idx="1" type="body"/>
          </p:nvPr>
        </p:nvSpPr>
        <p:spPr>
          <a:xfrm>
            <a:off x="385400" y="746150"/>
            <a:ext cx="2103300" cy="30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Behandelaar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ervoor zorgen dat hij zich veilig en geborgen voelt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Ervoor zorgen dat hij nabijheid heeft en dat de wereld duidelijk en </a:t>
            </a:r>
            <a:r>
              <a:rPr lang="nl"/>
              <a:t>voorspelbaar is</a:t>
            </a:r>
            <a:endParaRPr/>
          </a:p>
        </p:txBody>
      </p:sp>
      <p:sp>
        <p:nvSpPr>
          <p:cNvPr id="243" name="Google Shape;243;p26"/>
          <p:cNvSpPr txBox="1"/>
          <p:nvPr>
            <p:ph idx="1" type="body"/>
          </p:nvPr>
        </p:nvSpPr>
        <p:spPr>
          <a:xfrm>
            <a:off x="6436900" y="3783350"/>
            <a:ext cx="2493300" cy="795300"/>
          </a:xfrm>
          <a:prstGeom prst="rect">
            <a:avLst/>
          </a:prstGeom>
          <a:solidFill>
            <a:srgbClr val="BF9000"/>
          </a:solidFill>
          <a:ln cap="flat" cmpd="sng" w="7620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/>
              <a:t>Controle krijgen over de eigen interne proces</a:t>
            </a:r>
            <a:endParaRPr b="1"/>
          </a:p>
        </p:txBody>
      </p:sp>
      <p:sp>
        <p:nvSpPr>
          <p:cNvPr id="244" name="Google Shape;244;p26"/>
          <p:cNvSpPr txBox="1"/>
          <p:nvPr>
            <p:ph idx="1" type="body"/>
          </p:nvPr>
        </p:nvSpPr>
        <p:spPr>
          <a:xfrm>
            <a:off x="213900" y="3842050"/>
            <a:ext cx="2365500" cy="795300"/>
          </a:xfrm>
          <a:prstGeom prst="rect">
            <a:avLst/>
          </a:prstGeom>
          <a:solidFill>
            <a:srgbClr val="BF9000"/>
          </a:solidFill>
          <a:ln cap="flat" cmpd="sng" w="7620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500"/>
              <a:t>De externe omgeving aanpassen</a:t>
            </a:r>
            <a:endParaRPr b="1" sz="1500"/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088" y="3356925"/>
            <a:ext cx="1865824" cy="16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We proberen iemand te leren zijn prefrontale cortex te gebruiken</a:t>
            </a:r>
            <a:endParaRPr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>
            <p:ph type="ctrTitle"/>
          </p:nvPr>
        </p:nvSpPr>
        <p:spPr>
          <a:xfrm>
            <a:off x="535228" y="114298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Een goed gesprek, begint bij jezelf</a:t>
            </a:r>
            <a:endParaRPr/>
          </a:p>
        </p:txBody>
      </p:sp>
      <p:sp>
        <p:nvSpPr>
          <p:cNvPr id="258" name="Google Shape;258;p28"/>
          <p:cNvSpPr txBox="1"/>
          <p:nvPr>
            <p:ph type="ctrTitle"/>
          </p:nvPr>
        </p:nvSpPr>
        <p:spPr>
          <a:xfrm>
            <a:off x="367475" y="2490225"/>
            <a:ext cx="51921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2420">
                <a:solidFill>
                  <a:srgbClr val="000000"/>
                </a:solidFill>
              </a:rPr>
              <a:t>Kalm</a:t>
            </a:r>
            <a:endParaRPr sz="2420">
              <a:solidFill>
                <a:srgbClr val="000000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2420">
                <a:solidFill>
                  <a:srgbClr val="000000"/>
                </a:solidFill>
              </a:rPr>
              <a:t>Nieuwsgierig</a:t>
            </a:r>
            <a:endParaRPr sz="2420">
              <a:solidFill>
                <a:srgbClr val="000000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2420">
                <a:solidFill>
                  <a:srgbClr val="000000"/>
                </a:solidFill>
              </a:rPr>
              <a:t>Geen belang bij de uitkomst</a:t>
            </a:r>
            <a:endParaRPr sz="2420">
              <a:solidFill>
                <a:srgbClr val="000000"/>
              </a:solidFill>
            </a:endParaRPr>
          </a:p>
        </p:txBody>
      </p:sp>
      <p:pic>
        <p:nvPicPr>
          <p:cNvPr id="259" name="Google Shape;259;p28"/>
          <p:cNvPicPr preferRelativeResize="0"/>
          <p:nvPr/>
        </p:nvPicPr>
        <p:blipFill rotWithShape="1">
          <a:blip r:embed="rId3">
            <a:alphaModFix/>
          </a:blip>
          <a:srcRect b="0" l="53215" r="18714" t="20280"/>
          <a:stretch/>
        </p:blipFill>
        <p:spPr>
          <a:xfrm>
            <a:off x="6109400" y="735675"/>
            <a:ext cx="2840800" cy="42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nl"/>
              <a:t>Veiligheid, </a:t>
            </a:r>
            <a:r>
              <a:rPr lang="nl"/>
              <a:t>holding en voorspelbaarheid</a:t>
            </a:r>
            <a:endParaRPr/>
          </a:p>
        </p:txBody>
      </p:sp>
      <p:sp>
        <p:nvSpPr>
          <p:cNvPr id="265" name="Google Shape;265;p29"/>
          <p:cNvSpPr txBox="1"/>
          <p:nvPr>
            <p:ph idx="1" type="body"/>
          </p:nvPr>
        </p:nvSpPr>
        <p:spPr>
          <a:xfrm>
            <a:off x="324850" y="1619850"/>
            <a:ext cx="4634700" cy="14214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Onvoorwaardelijke acceptatie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Je wordt nooit weggestuurd en mag altijd terug komen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Als jij niet komt dan komen wij het contact herstellen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Elke minimaal succes wordt gevierd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We zijn betrouwbaar, eerlijk en voorspelbaar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Wij tonen geen angst voor het handelen van cliënt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9"/>
          <p:cNvPicPr preferRelativeResize="0"/>
          <p:nvPr/>
        </p:nvPicPr>
        <p:blipFill rotWithShape="1">
          <a:blip r:embed="rId3">
            <a:alphaModFix/>
          </a:blip>
          <a:srcRect b="0" l="5704" r="0" t="0"/>
          <a:stretch/>
        </p:blipFill>
        <p:spPr>
          <a:xfrm>
            <a:off x="5080000" y="1800200"/>
            <a:ext cx="3852775" cy="31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/>
        </p:nvSpPr>
        <p:spPr>
          <a:xfrm>
            <a:off x="474575" y="3689675"/>
            <a:ext cx="4237800" cy="568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 kan pas jezelf gaaf vinden, als je hebt gevoeld dat anderen je gaaf vinden!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2. De cliënt oefent met zelfcontrole</a:t>
            </a:r>
            <a:endParaRPr/>
          </a:p>
        </p:txBody>
      </p:sp>
      <p:sp>
        <p:nvSpPr>
          <p:cNvPr id="273" name="Google Shape;273;p30"/>
          <p:cNvSpPr txBox="1"/>
          <p:nvPr>
            <p:ph idx="1" type="body"/>
          </p:nvPr>
        </p:nvSpPr>
        <p:spPr>
          <a:xfrm>
            <a:off x="364250" y="1645600"/>
            <a:ext cx="4427400" cy="31002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Er wordt neutraal maar steunend gereageerd op ZG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Het team doet geen pogingen ZG te voorkomen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Het team ondersteund niet bij de consequenties van ZG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We accepteren dat ZG nodig is om te oefenen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We accepteren dat oefenen gaat met vallen en opstaan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Font typeface="Arial"/>
              <a:buChar char="-"/>
            </a:pPr>
            <a:r>
              <a:rPr lang="nl" sz="1302">
                <a:latin typeface="Arial"/>
                <a:ea typeface="Arial"/>
                <a:cs typeface="Arial"/>
                <a:sym typeface="Arial"/>
              </a:rPr>
              <a:t>Geen afspraken of geen oplossing is ook een uitkomst</a:t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2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2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0"/>
          <p:cNvPicPr preferRelativeResize="0"/>
          <p:nvPr/>
        </p:nvPicPr>
        <p:blipFill rotWithShape="1">
          <a:blip r:embed="rId3">
            <a:alphaModFix/>
          </a:blip>
          <a:srcRect b="0" l="22756" r="19894" t="0"/>
          <a:stretch/>
        </p:blipFill>
        <p:spPr>
          <a:xfrm>
            <a:off x="5327675" y="1559850"/>
            <a:ext cx="2916800" cy="30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Steunend begrenzen</a:t>
            </a:r>
            <a:endParaRPr/>
          </a:p>
        </p:txBody>
      </p:sp>
      <p:sp>
        <p:nvSpPr>
          <p:cNvPr id="280" name="Google Shape;280;p31"/>
          <p:cNvSpPr txBox="1"/>
          <p:nvPr>
            <p:ph idx="1" type="body"/>
          </p:nvPr>
        </p:nvSpPr>
        <p:spPr>
          <a:xfrm>
            <a:off x="690800" y="4029725"/>
            <a:ext cx="988200" cy="442500"/>
          </a:xfrm>
          <a:prstGeom prst="rect">
            <a:avLst/>
          </a:prstGeom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500"/>
              <a:t>Valideren</a:t>
            </a:r>
            <a:endParaRPr b="1" sz="1500"/>
          </a:p>
        </p:txBody>
      </p:sp>
      <p:sp>
        <p:nvSpPr>
          <p:cNvPr id="281" name="Google Shape;281;p31"/>
          <p:cNvSpPr txBox="1"/>
          <p:nvPr>
            <p:ph idx="1" type="body"/>
          </p:nvPr>
        </p:nvSpPr>
        <p:spPr>
          <a:xfrm>
            <a:off x="2782100" y="4029725"/>
            <a:ext cx="2070300" cy="442500"/>
          </a:xfrm>
          <a:prstGeom prst="rect">
            <a:avLst/>
          </a:prstGeom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500"/>
              <a:t>vertrouwen uitspreken</a:t>
            </a:r>
            <a:endParaRPr b="1" sz="1500"/>
          </a:p>
        </p:txBody>
      </p:sp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6182975" y="4029725"/>
            <a:ext cx="1021500" cy="442500"/>
          </a:xfrm>
          <a:prstGeom prst="rect">
            <a:avLst/>
          </a:prstGeom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nl" sz="1502"/>
              <a:t>Begrenzen</a:t>
            </a:r>
            <a:endParaRPr b="1" sz="1502"/>
          </a:p>
        </p:txBody>
      </p:sp>
      <p:cxnSp>
        <p:nvCxnSpPr>
          <p:cNvPr id="283" name="Google Shape;283;p31"/>
          <p:cNvCxnSpPr>
            <a:stCxn id="280" idx="3"/>
            <a:endCxn id="281" idx="1"/>
          </p:cNvCxnSpPr>
          <p:nvPr/>
        </p:nvCxnSpPr>
        <p:spPr>
          <a:xfrm>
            <a:off x="1679000" y="4250975"/>
            <a:ext cx="11031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31"/>
          <p:cNvCxnSpPr>
            <a:stCxn id="281" idx="3"/>
            <a:endCxn id="282" idx="1"/>
          </p:cNvCxnSpPr>
          <p:nvPr/>
        </p:nvCxnSpPr>
        <p:spPr>
          <a:xfrm>
            <a:off x="4852400" y="4250975"/>
            <a:ext cx="1330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00" y="1758750"/>
            <a:ext cx="1862000" cy="18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650" y="1381113"/>
            <a:ext cx="1862000" cy="261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1425" y="1952600"/>
            <a:ext cx="1924725" cy="19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ctrTitle"/>
          </p:nvPr>
        </p:nvSpPr>
        <p:spPr>
          <a:xfrm>
            <a:off x="241125" y="3201703"/>
            <a:ext cx="53613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920"/>
              <a:t>H</a:t>
            </a:r>
            <a:r>
              <a:rPr lang="nl" sz="1920"/>
              <a:t>et autonomie bevorderend beleid (ABB)</a:t>
            </a:r>
            <a:endParaRPr sz="1920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00" y="212550"/>
            <a:ext cx="6528576" cy="307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275" y="212550"/>
            <a:ext cx="2215200" cy="345867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/>
        </p:nvSpPr>
        <p:spPr>
          <a:xfrm>
            <a:off x="3977100" y="4144200"/>
            <a:ext cx="46521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Jonas Stroink en Diego Jacobs, GGZ Noord-Holland-Noord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j.stroink@ggz-nhn.nl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3. Iets waar je in gelooft werkt beter</a:t>
            </a:r>
            <a:endParaRPr/>
          </a:p>
        </p:txBody>
      </p:sp>
      <p:sp>
        <p:nvSpPr>
          <p:cNvPr id="293" name="Google Shape;293;p32"/>
          <p:cNvSpPr txBox="1"/>
          <p:nvPr>
            <p:ph idx="1" type="body"/>
          </p:nvPr>
        </p:nvSpPr>
        <p:spPr>
          <a:xfrm>
            <a:off x="324850" y="1646175"/>
            <a:ext cx="4248300" cy="29658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We kiezen de behandeling/medicatie/afspraken waar cliënt en zijn naasten in gelooft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We gaan voor consensus tussen naasten, cliënt en behandelaren. Het bereiken van consensus is onderdeel van het therapeutisch effect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b="1" lang="nl" u="sng">
                <a:latin typeface="Arial"/>
                <a:ea typeface="Arial"/>
                <a:cs typeface="Arial"/>
                <a:sym typeface="Arial"/>
              </a:rPr>
              <a:t>En als we niets weten, dan proberen we iets wat nog niet geprobeerd is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450" y="1646175"/>
            <a:ext cx="4266051" cy="223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Het ABB behandelplan</a:t>
            </a:r>
            <a:endParaRPr/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25" y="155155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695150" y="3796625"/>
            <a:ext cx="16977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simpel plan, 3-5 afspraken, cliënt en naasten staan er achter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00" y="1627275"/>
            <a:ext cx="27813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6154800" y="3855100"/>
            <a:ext cx="2006700" cy="1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Tijdens evaluatie bespreken wat werkte en wat niet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3207075" y="3796625"/>
            <a:ext cx="16977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Plan geldt voor een vaste periode, en mag niet gewijzigd worden in die periode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800" y="1358300"/>
            <a:ext cx="2215575" cy="2215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33"/>
          <p:cNvCxnSpPr/>
          <p:nvPr/>
        </p:nvCxnSpPr>
        <p:spPr>
          <a:xfrm>
            <a:off x="2359525" y="2446425"/>
            <a:ext cx="668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7" name="Google Shape;307;p33"/>
          <p:cNvCxnSpPr/>
          <p:nvPr/>
        </p:nvCxnSpPr>
        <p:spPr>
          <a:xfrm>
            <a:off x="5125450" y="2446413"/>
            <a:ext cx="668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8" name="Google Shape;308;p33"/>
          <p:cNvCxnSpPr>
            <a:stCxn id="302" idx="0"/>
            <a:endCxn id="299" idx="1"/>
          </p:cNvCxnSpPr>
          <p:nvPr/>
        </p:nvCxnSpPr>
        <p:spPr>
          <a:xfrm flipH="1" rot="5400000">
            <a:off x="3884500" y="-1742475"/>
            <a:ext cx="304500" cy="6435000"/>
          </a:xfrm>
          <a:prstGeom prst="curvedConnector4">
            <a:avLst>
              <a:gd fmla="val 334910" name="adj1"/>
              <a:gd fmla="val 103702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Het ABB behandelplan</a:t>
            </a:r>
            <a:endParaRPr/>
          </a:p>
        </p:txBody>
      </p:sp>
      <p:pic>
        <p:nvPicPr>
          <p:cNvPr id="314" name="Google Shape;3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25" y="155155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/>
          <p:nvPr/>
        </p:nvSpPr>
        <p:spPr>
          <a:xfrm>
            <a:off x="695150" y="3796625"/>
            <a:ext cx="16977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simpel plan, 3-5 afspraken, cliënt en naasten staan er achter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600" y="1627275"/>
            <a:ext cx="27813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 txBox="1"/>
          <p:nvPr/>
        </p:nvSpPr>
        <p:spPr>
          <a:xfrm>
            <a:off x="6168175" y="3442250"/>
            <a:ext cx="2006700" cy="1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Tijdens evaluatie bespreken wat werkte en wat niet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3207075" y="3796625"/>
            <a:ext cx="16977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Plan geldt voor een vaste periode, en mag niet gewijzigd worden in die periode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800" y="1358300"/>
            <a:ext cx="2215575" cy="2215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34"/>
          <p:cNvCxnSpPr/>
          <p:nvPr/>
        </p:nvCxnSpPr>
        <p:spPr>
          <a:xfrm>
            <a:off x="2359525" y="2446425"/>
            <a:ext cx="668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1" name="Google Shape;321;p34"/>
          <p:cNvCxnSpPr/>
          <p:nvPr/>
        </p:nvCxnSpPr>
        <p:spPr>
          <a:xfrm>
            <a:off x="5125450" y="2446413"/>
            <a:ext cx="668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2" name="Google Shape;322;p34"/>
          <p:cNvCxnSpPr>
            <a:stCxn id="316" idx="0"/>
            <a:endCxn id="313" idx="1"/>
          </p:cNvCxnSpPr>
          <p:nvPr/>
        </p:nvCxnSpPr>
        <p:spPr>
          <a:xfrm flipH="1" rot="5400000">
            <a:off x="3884500" y="-1742475"/>
            <a:ext cx="304500" cy="6435000"/>
          </a:xfrm>
          <a:prstGeom prst="curvedConnector4">
            <a:avLst>
              <a:gd fmla="val 334910" name="adj1"/>
              <a:gd fmla="val 103702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cxnSp>
      <p:sp>
        <p:nvSpPr>
          <p:cNvPr id="323" name="Google Shape;323;p34"/>
          <p:cNvSpPr/>
          <p:nvPr/>
        </p:nvSpPr>
        <p:spPr>
          <a:xfrm>
            <a:off x="1404125" y="787675"/>
            <a:ext cx="5805000" cy="3150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2054825" y="1190100"/>
            <a:ext cx="4572000" cy="25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ongv. 3 maanden is er een kloppend plan……. en dan kan je het plan weggooien!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Cliënt en naasten hebben geleerd geleerd om op een rustige weloverwogen manier samen te werken 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/>
          <p:nvPr>
            <p:ph type="title"/>
          </p:nvPr>
        </p:nvSpPr>
        <p:spPr>
          <a:xfrm>
            <a:off x="819150" y="845600"/>
            <a:ext cx="7505700" cy="10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4. We gaan er altijd vanuit dat iedereen  zijn best doet</a:t>
            </a:r>
            <a:endParaRPr/>
          </a:p>
        </p:txBody>
      </p:sp>
      <p:sp>
        <p:nvSpPr>
          <p:cNvPr id="330" name="Google Shape;330;p35"/>
          <p:cNvSpPr txBox="1"/>
          <p:nvPr>
            <p:ph idx="1" type="body"/>
          </p:nvPr>
        </p:nvSpPr>
        <p:spPr>
          <a:xfrm>
            <a:off x="327250" y="2113775"/>
            <a:ext cx="4489800" cy="21774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Klagen over andere partijen voorkomt een goede samenwerking en levert niets op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In positiviteit werken geeft meer werkplezier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en zorgt ervoor dat je efficiënter te werk gaat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nl">
                <a:latin typeface="Arial"/>
                <a:ea typeface="Arial"/>
                <a:cs typeface="Arial"/>
                <a:sym typeface="Arial"/>
              </a:rPr>
              <a:t>Derden en naasten hebben ook validatie en holding nodig om te kunnen blijven denken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35"/>
          <p:cNvPicPr preferRelativeResize="0"/>
          <p:nvPr/>
        </p:nvPicPr>
        <p:blipFill rotWithShape="1">
          <a:blip r:embed="rId3">
            <a:alphaModFix/>
          </a:blip>
          <a:srcRect b="12557" l="17747" r="13993" t="12339"/>
          <a:stretch/>
        </p:blipFill>
        <p:spPr>
          <a:xfrm>
            <a:off x="5011400" y="1430100"/>
            <a:ext cx="2944701" cy="32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/>
          <p:nvPr>
            <p:ph type="title"/>
          </p:nvPr>
        </p:nvSpPr>
        <p:spPr>
          <a:xfrm>
            <a:off x="819150" y="845600"/>
            <a:ext cx="3370500" cy="6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is het effect </a:t>
            </a:r>
            <a:endParaRPr/>
          </a:p>
        </p:txBody>
      </p:sp>
      <p:sp>
        <p:nvSpPr>
          <p:cNvPr id="337" name="Google Shape;337;p36"/>
          <p:cNvSpPr txBox="1"/>
          <p:nvPr>
            <p:ph idx="1" type="body"/>
          </p:nvPr>
        </p:nvSpPr>
        <p:spPr>
          <a:xfrm>
            <a:off x="311700" y="1800200"/>
            <a:ext cx="4260300" cy="27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 sz="1600"/>
              <a:t>Het werk wordt leuker en minder spannend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 sz="1600"/>
              <a:t>Cliënten en naasten voelen zich gezien en gesteund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nl" sz="1600"/>
              <a:t>Zelfbeschadigend gedrag neemt af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 sz="1600"/>
              <a:t>Passiviteit en hulpeloosheid neemt af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l" sz="1600"/>
              <a:t>Autonomie neemt toe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38" name="Google Shape;3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575" y="1413625"/>
            <a:ext cx="3493826" cy="349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ABB in het nieuws</a:t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1150" y="1800200"/>
            <a:ext cx="2970174" cy="30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819150" y="1552500"/>
            <a:ext cx="4033500" cy="23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7025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550"/>
              <a:buChar char="●"/>
            </a:pPr>
            <a:r>
              <a:rPr lang="nl" sz="1550"/>
              <a:t>AD artikel: </a:t>
            </a:r>
            <a:r>
              <a:rPr lang="nl" sz="1550">
                <a:solidFill>
                  <a:srgbClr val="902F9D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Ouders vechten tegen ‘harteloos regime’ bij ggz-kliniek: ‘Ze snauwen en schreeuwen tegen je’</a:t>
            </a:r>
            <a:r>
              <a:rPr lang="nl" sz="1550"/>
              <a:t> - 6 juli 2024</a:t>
            </a:r>
            <a:endParaRPr sz="1550"/>
          </a:p>
          <a:p>
            <a:pPr indent="-3270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nl" sz="1550"/>
              <a:t>Trouw artikel: </a:t>
            </a:r>
            <a:r>
              <a:rPr lang="nl" sz="1550">
                <a:solidFill>
                  <a:srgbClr val="902F9D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Anne (21) zat meer dan zeven maanden als patiënt in een isoleercel. ‘Alsof ze me dood willen hebben’</a:t>
            </a:r>
            <a:r>
              <a:rPr lang="nl" sz="1550"/>
              <a:t> - 3 maart 2024</a:t>
            </a:r>
            <a:endParaRPr sz="15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819150" y="845600"/>
            <a:ext cx="34455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Hoe komt dit?</a:t>
            </a:r>
            <a:endParaRPr/>
          </a:p>
        </p:txBody>
      </p:sp>
      <p:sp>
        <p:nvSpPr>
          <p:cNvPr id="151" name="Google Shape;151;p16"/>
          <p:cNvSpPr txBox="1"/>
          <p:nvPr>
            <p:ph idx="1" type="body"/>
          </p:nvPr>
        </p:nvSpPr>
        <p:spPr>
          <a:xfrm>
            <a:off x="819150" y="1516150"/>
            <a:ext cx="3298200" cy="23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Uitspraken die ik wel eens hoor: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We nemen toch niet op dus we hoeven niet op huisbezoek te gaan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Als de patiënt geen hulp vraagt doen we niets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We leggen een autonomie bevorderend beleid op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575" y="1036850"/>
            <a:ext cx="4721850" cy="295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554775" y="3910275"/>
            <a:ext cx="45921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>
                <a:solidFill>
                  <a:schemeClr val="lt1"/>
                </a:solidFill>
              </a:rPr>
              <a:t>ABB betekent niet dat we niet moeten handelen. We moeten anders handelen!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ctrTitle"/>
          </p:nvPr>
        </p:nvSpPr>
        <p:spPr>
          <a:xfrm>
            <a:off x="241125" y="3201703"/>
            <a:ext cx="53613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1920"/>
              <a:t>Het autonomie bevorderend beleid (ABB)</a:t>
            </a:r>
            <a:endParaRPr sz="1920"/>
          </a:p>
        </p:txBody>
      </p:sp>
      <p:sp>
        <p:nvSpPr>
          <p:cNvPr id="159" name="Google Shape;159;p17"/>
          <p:cNvSpPr txBox="1"/>
          <p:nvPr/>
        </p:nvSpPr>
        <p:spPr>
          <a:xfrm>
            <a:off x="6196250" y="4050625"/>
            <a:ext cx="20520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Jonas Stroink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Kinder- en jeugdpsychiater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GGZ Noord-Holland Noord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00" y="212550"/>
            <a:ext cx="6528576" cy="307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275" y="212550"/>
            <a:ext cx="2215200" cy="3458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/>
          <p:nvPr/>
        </p:nvSpPr>
        <p:spPr>
          <a:xfrm>
            <a:off x="1664325" y="173825"/>
            <a:ext cx="5200500" cy="47724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4 vormen van suïcidaliteit</a:t>
            </a:r>
            <a:endParaRPr/>
          </a:p>
        </p:txBody>
      </p:sp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00" y="53213"/>
            <a:ext cx="8625851" cy="50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3350" y="2"/>
            <a:ext cx="2190650" cy="5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819150" y="1887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zelfbeschadigend gedrag (ZG) als middel om behoeftes te vervullen</a:t>
            </a:r>
            <a:endParaRPr/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311700" y="1225225"/>
            <a:ext cx="3578700" cy="2850000"/>
          </a:xfrm>
          <a:prstGeom prst="rect">
            <a:avLst/>
          </a:prstGeom>
          <a:ln cap="flat" cmpd="sng" w="2857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ZG is een middel om: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Hulp te krijgen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Relaties in stand houden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bewijs krijgen dat je geliefd ben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Eenzaamheid te bestrijden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Veilig voelen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Pijnlijke emoties weghalen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nl"/>
              <a:t>etc. etc. etc.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800" y="1631475"/>
            <a:ext cx="4948800" cy="1880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4600" y="0"/>
            <a:ext cx="727369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>
            <p:ph idx="1" type="body"/>
          </p:nvPr>
        </p:nvSpPr>
        <p:spPr>
          <a:xfrm>
            <a:off x="207200" y="1307625"/>
            <a:ext cx="2634900" cy="21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Behandelaar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nl" sz="1500"/>
              <a:t>Voorkomen dat er een suïcidepoging komt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nl" sz="1500"/>
              <a:t>Verantwoordelijk voor het handelen van cliënt</a:t>
            </a:r>
            <a:endParaRPr sz="1500"/>
          </a:p>
        </p:txBody>
      </p:sp>
      <p:sp>
        <p:nvSpPr>
          <p:cNvPr id="190" name="Google Shape;190;p21"/>
          <p:cNvSpPr txBox="1"/>
          <p:nvPr>
            <p:ph idx="1" type="body"/>
          </p:nvPr>
        </p:nvSpPr>
        <p:spPr>
          <a:xfrm>
            <a:off x="6302025" y="1160575"/>
            <a:ext cx="2634900" cy="30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Cliënt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nl" sz="1500"/>
              <a:t>ervoor zorgen dat hij zich veilig en geborgen voelt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nl" sz="1500"/>
              <a:t>Ervoor zorgen dat hij nabijheid heeft en dat de wereld duidelijk en </a:t>
            </a:r>
            <a:r>
              <a:rPr lang="nl" sz="1500"/>
              <a:t>voorspelbaar is</a:t>
            </a:r>
            <a:endParaRPr sz="1500"/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 b="0" l="23642" r="24314" t="0"/>
          <a:stretch/>
        </p:blipFill>
        <p:spPr>
          <a:xfrm>
            <a:off x="2841987" y="221188"/>
            <a:ext cx="3460027" cy="47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