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62" r:id="rId6"/>
    <p:sldId id="270" r:id="rId7"/>
    <p:sldId id="264" r:id="rId8"/>
    <p:sldId id="260" r:id="rId9"/>
    <p:sldId id="261" r:id="rId10"/>
    <p:sldId id="267" r:id="rId11"/>
    <p:sldId id="266" r:id="rId12"/>
    <p:sldId id="265" r:id="rId13"/>
    <p:sldId id="269" r:id="rId14"/>
    <p:sldId id="268" r:id="rId15"/>
    <p:sldId id="272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94" d="100"/>
          <a:sy n="94" d="100"/>
        </p:scale>
        <p:origin x="8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1FA469-96AF-B942-6E1F-9C7F793555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522E0ED-0EB5-80D1-0A6E-50DD3805F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696A4A-A013-B046-F93A-9FAF32151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3660-C39D-4928-99D2-67215003AD4B}" type="datetimeFigureOut">
              <a:rPr lang="nl-NL" smtClean="0"/>
              <a:t>23-09-2025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04E1E8D-A7F7-0544-C260-51FF448D3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5952202-8F8D-C4C7-847E-938680442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1430-2CEE-4ABE-A6BB-4A73AA0BCF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0454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CBED92-73CD-2901-E133-DEFCE879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210B067-2060-E422-0030-3259DF58A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24F2F2E-FFCF-DD74-5755-43E9FBBD2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3660-C39D-4928-99D2-67215003AD4B}" type="datetimeFigureOut">
              <a:rPr lang="nl-NL" smtClean="0"/>
              <a:t>23-09-2025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F11B51-D524-5079-49FF-141277B73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F41C09-6061-8447-B78F-6D3323097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1430-2CEE-4ABE-A6BB-4A73AA0BCF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123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34AB52A-7D8D-3710-67DB-BA38C5D8B0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C0A7B69-7295-93B2-620D-5AD78D02E0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331776-D70A-A7A7-4323-D58E0AF2E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3660-C39D-4928-99D2-67215003AD4B}" type="datetimeFigureOut">
              <a:rPr lang="nl-NL" smtClean="0"/>
              <a:t>23-09-2025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DDE506-1740-6662-8E9F-9AA04953D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B2EF3D-9AE3-1FFB-8B1E-68E560421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1430-2CEE-4ABE-A6BB-4A73AA0BCF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908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4A85E9-ED28-0144-F2E8-7E61A0E58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F3D163-56A8-ACEA-CA11-796B2DB0E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0C67E4-8E1F-5C37-F748-D85E5C7C8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3660-C39D-4928-99D2-67215003AD4B}" type="datetimeFigureOut">
              <a:rPr lang="nl-NL" smtClean="0"/>
              <a:t>23-09-2025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EB9E06-C9E7-6206-40B5-C340AB39C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5162127-22ED-5EA5-21D5-F9158ED02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1430-2CEE-4ABE-A6BB-4A73AA0BCF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2517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A3B30-0965-85D8-6F07-23E7BD849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ECB168-8A68-BC9F-98DF-B1BBE1475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A4E2D8-1847-AB86-B7FF-FA72043D1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3660-C39D-4928-99D2-67215003AD4B}" type="datetimeFigureOut">
              <a:rPr lang="nl-NL" smtClean="0"/>
              <a:t>23-09-2025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13FB3D-E3A2-2E54-2936-39DF507A9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CA73EF-D117-32E6-7EF5-2F6D9A0FD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1430-2CEE-4ABE-A6BB-4A73AA0BCF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3801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EC1B75-12BB-26F4-BAD4-26409BE4F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5B533D-4981-4C2E-FA03-71F837DFA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4CC2D5D-1C4B-DC5F-0947-794A2C765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BC4437F-250B-9F40-A4ED-4877BDD74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3660-C39D-4928-99D2-67215003AD4B}" type="datetimeFigureOut">
              <a:rPr lang="nl-NL" smtClean="0"/>
              <a:t>23-09-2025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11402F4-EA49-312E-833C-A26D6CE10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FABE28B-4932-9911-ACCF-FF6DE3B12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1430-2CEE-4ABE-A6BB-4A73AA0BCF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6936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EF72D0-70AE-5402-1424-E7C07A113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FA9931-A280-A7A5-36FB-8BAA5F59E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5DAC17-017E-2AA0-D378-8AA4DE76A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2B7444F-D2AE-8B98-B95A-1684FA0B6E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F9D0379-AA5A-45C7-455B-D8D5505FFB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04C8296-57B3-CD24-224B-D445AA17C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3660-C39D-4928-99D2-67215003AD4B}" type="datetimeFigureOut">
              <a:rPr lang="nl-NL" smtClean="0"/>
              <a:t>23-09-2025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CB76288-2FDB-F6C9-2413-8BDD4CE62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9A3E9D2-7CCB-62B3-2EC9-044EDFBB1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1430-2CEE-4ABE-A6BB-4A73AA0BCF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9095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5A33E5-ABCB-C776-F1D4-404E0BCC1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F1F81D-788B-47F0-3E4B-44AA538B7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3660-C39D-4928-99D2-67215003AD4B}" type="datetimeFigureOut">
              <a:rPr lang="nl-NL" smtClean="0"/>
              <a:t>23-09-2025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045DC5E-4ACA-C803-284C-30FCA90BE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8A7FA70-F16C-C76E-5C02-99D00D1C9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1430-2CEE-4ABE-A6BB-4A73AA0BCF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100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82FF8DF-9718-8629-ED2D-0D572F32F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3660-C39D-4928-99D2-67215003AD4B}" type="datetimeFigureOut">
              <a:rPr lang="nl-NL" smtClean="0"/>
              <a:t>23-09-2025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09ECBEC-1ED4-1F6D-E79C-163358C20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E6893F6-7D01-297A-EEE8-2B06BCD0F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1430-2CEE-4ABE-A6BB-4A73AA0BCF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7496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9AB76-D768-0F6C-CDBC-8302B814F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0E46AA-05BF-59C7-6079-8915D7553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87B1C5E-21C3-B8E0-2A6B-4568A4AF8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BF59224-766B-6585-87E8-7C721A933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3660-C39D-4928-99D2-67215003AD4B}" type="datetimeFigureOut">
              <a:rPr lang="nl-NL" smtClean="0"/>
              <a:t>23-09-2025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C99C4F3-B915-AD92-0AC4-1788F2736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8BDBF9B-519E-5DC7-5DC0-9CCAE2C04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1430-2CEE-4ABE-A6BB-4A73AA0BCF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78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F3E9CF-09A8-9DD4-8987-035F66F2C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FD15634-0880-A4F6-4A47-4A584504F8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1B5CB6E-E975-C6EE-FF82-62063BB17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CB5A335-F93D-CBE1-8873-C514B56B5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3660-C39D-4928-99D2-67215003AD4B}" type="datetimeFigureOut">
              <a:rPr lang="nl-NL" smtClean="0"/>
              <a:t>23-09-2025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A2D6C9E-57C4-4A75-BFCB-1FB0CC99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D0C782-E813-01B5-DFAA-6412A655B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1430-2CEE-4ABE-A6BB-4A73AA0BCF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0707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AFCFF2F-906E-FF2A-5835-0732E91C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EAC6DAA-2113-CFC1-AC6E-724BE7A6D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635DAB-4F5D-915E-6888-BC20B0CE1D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F33660-C39D-4928-99D2-67215003AD4B}" type="datetimeFigureOut">
              <a:rPr lang="nl-NL" smtClean="0"/>
              <a:t>23-09-2025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B891F2E-1637-B51D-11DC-7062D3B6B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0F777C-93E5-B9A2-FD66-2D61F6FE0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0A1430-2CEE-4ABE-A6BB-4A73AA0BCF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30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685WM5R6aM?feature=shared" TargetMode="External"/><Relationship Id="rId2" Type="http://schemas.openxmlformats.org/officeDocument/2006/relationships/hyperlink" Target="https://www.youtube.com/watch?v=U8gLstY6dYc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4004A-A9C7-3F71-444C-88C0E42A7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135" y="529389"/>
            <a:ext cx="4735629" cy="2213811"/>
          </a:xfrm>
        </p:spPr>
        <p:txBody>
          <a:bodyPr>
            <a:normAutofit fontScale="90000"/>
          </a:bodyPr>
          <a:lstStyle/>
          <a:p>
            <a:r>
              <a:rPr lang="en-US" sz="37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Oudergroep</a:t>
            </a:r>
            <a:r>
              <a:rPr lang="en-US" sz="3700" b="1" dirty="0">
                <a:solidFill>
                  <a:schemeClr val="accent1">
                    <a:lumMod val="75000"/>
                  </a:schemeClr>
                </a:solidFill>
              </a:rPr>
              <a:t>; </a:t>
            </a:r>
            <a:r>
              <a:rPr lang="en-US" sz="3700" b="1" i="1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n-US" sz="3700" b="1" i="1" dirty="0" err="1">
                <a:solidFill>
                  <a:schemeClr val="accent1">
                    <a:lumMod val="75000"/>
                  </a:schemeClr>
                </a:solidFill>
              </a:rPr>
              <a:t>Gezin</a:t>
            </a:r>
            <a:r>
              <a:rPr lang="en-US" sz="3700" b="1" i="1" dirty="0">
                <a:solidFill>
                  <a:schemeClr val="accent1">
                    <a:lumMod val="75000"/>
                  </a:schemeClr>
                </a:solidFill>
              </a:rPr>
              <a:t> in Crisis”</a:t>
            </a:r>
            <a:br>
              <a:rPr lang="en-US" sz="3700" b="1" i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sz="37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700" b="1" dirty="0" err="1">
                <a:solidFill>
                  <a:schemeClr val="accent1">
                    <a:lumMod val="75000"/>
                  </a:schemeClr>
                </a:solidFill>
              </a:rPr>
              <a:t>Verbindend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1">
                    <a:lumMod val="75000"/>
                  </a:schemeClr>
                </a:solidFill>
              </a:rPr>
              <a:t>gezag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1">
                    <a:lumMod val="75000"/>
                  </a:schemeClr>
                </a:solidFill>
              </a:rPr>
              <a:t>binnen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1">
                    <a:lumMod val="75000"/>
                  </a:schemeClr>
                </a:solidFill>
              </a:rPr>
              <a:t>een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  <a:t> IHT </a:t>
            </a:r>
            <a:r>
              <a:rPr lang="en-US" sz="2700" b="1" dirty="0" err="1">
                <a:solidFill>
                  <a:schemeClr val="accent1">
                    <a:lumMod val="75000"/>
                  </a:schemeClr>
                </a:solidFill>
              </a:rPr>
              <a:t>traject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nl-NL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1BBF4F8-1BC1-8004-74C8-2EEEA695D2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15" t="45240" r="57515" b="40872"/>
          <a:stretch/>
        </p:blipFill>
        <p:spPr bwMode="auto">
          <a:xfrm>
            <a:off x="5895751" y="2458904"/>
            <a:ext cx="5708649" cy="191021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Afbeelding 2" descr="Stokfiguurfamilies die elkaars hand vasthouden">
            <a:extLst>
              <a:ext uri="{FF2B5EF4-FFF2-40B4-BE49-F238E27FC236}">
                <a16:creationId xmlns:a16="http://schemas.microsoft.com/office/drawing/2014/main" id="{605FE330-BC34-5975-E0A4-3DD2BEC54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2" y="3183556"/>
            <a:ext cx="4851132" cy="3234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4904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4004A-A9C7-3F71-444C-88C0E42A7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135" y="261258"/>
            <a:ext cx="4735629" cy="1412422"/>
          </a:xfrm>
        </p:spPr>
        <p:txBody>
          <a:bodyPr>
            <a:normAutofit/>
          </a:bodyPr>
          <a:lstStyle/>
          <a:p>
            <a:r>
              <a:rPr lang="en-US" sz="3700" b="1" dirty="0" err="1">
                <a:solidFill>
                  <a:schemeClr val="accent1">
                    <a:lumMod val="75000"/>
                  </a:schemeClr>
                </a:solidFill>
              </a:rPr>
              <a:t>Onderwerpen</a:t>
            </a:r>
            <a:r>
              <a:rPr lang="en-US" sz="3700" b="1" dirty="0">
                <a:solidFill>
                  <a:schemeClr val="accent1">
                    <a:lumMod val="75000"/>
                  </a:schemeClr>
                </a:solidFill>
              </a:rPr>
              <a:t> in die 4 </a:t>
            </a:r>
            <a:r>
              <a:rPr lang="en-US" sz="3700" b="1" dirty="0" err="1">
                <a:solidFill>
                  <a:schemeClr val="accent1">
                    <a:lumMod val="75000"/>
                  </a:schemeClr>
                </a:solidFill>
              </a:rPr>
              <a:t>bijeenkomsten</a:t>
            </a:r>
            <a:r>
              <a:rPr lang="en-US" sz="37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nl-NL" sz="3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3FDC5E-41B0-D1FD-3227-80465DE1A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437" y="2147207"/>
            <a:ext cx="5200992" cy="3959679"/>
          </a:xfrm>
        </p:spPr>
        <p:txBody>
          <a:bodyPr>
            <a:normAutofit/>
          </a:bodyPr>
          <a:lstStyle/>
          <a:p>
            <a:pPr marL="285750" indent="-285750" algn="l">
              <a:buFontTx/>
              <a:buChar char="-"/>
            </a:pPr>
            <a:r>
              <a:rPr lang="en-US" sz="1800" b="1" i="1" u="sng" dirty="0"/>
              <a:t>Impact op </a:t>
            </a:r>
            <a:r>
              <a:rPr lang="en-US" sz="1800" b="1" i="1" u="sng" dirty="0" err="1"/>
              <a:t>gezinsrelaties</a:t>
            </a:r>
            <a:r>
              <a:rPr lang="en-US" sz="1800" b="1" i="1" u="sng" dirty="0"/>
              <a:t> </a:t>
            </a:r>
            <a:r>
              <a:rPr lang="en-US" sz="1800" b="1" i="1" u="sng" dirty="0" err="1"/>
              <a:t>en</a:t>
            </a:r>
            <a:r>
              <a:rPr lang="en-US" sz="1800" b="1" i="1" u="sng" dirty="0"/>
              <a:t> </a:t>
            </a:r>
            <a:r>
              <a:rPr lang="en-US" sz="1800" b="1" i="1" u="sng" dirty="0" err="1"/>
              <a:t>zelfzorg</a:t>
            </a:r>
            <a:r>
              <a:rPr lang="en-US" sz="1800" b="1" dirty="0"/>
              <a:t>.</a:t>
            </a:r>
          </a:p>
          <a:p>
            <a:pPr marL="285750" indent="-285750" algn="l">
              <a:buFontTx/>
              <a:buChar char="-"/>
            </a:pPr>
            <a:r>
              <a:rPr lang="nl-NL" sz="1800" b="1" i="1" u="sng" dirty="0" err="1"/>
              <a:t>Psycho</a:t>
            </a:r>
            <a:r>
              <a:rPr lang="nl-NL" sz="1800" b="1" i="1" u="sng" dirty="0"/>
              <a:t> educatie</a:t>
            </a:r>
            <a:r>
              <a:rPr lang="nl-NL" sz="1800" b="1" dirty="0"/>
              <a:t>: onderzoek van </a:t>
            </a:r>
            <a:r>
              <a:rPr lang="nl-NL" sz="1800" b="1" dirty="0" err="1"/>
              <a:t>joiner</a:t>
            </a:r>
            <a:r>
              <a:rPr lang="nl-NL" sz="1800" b="1" dirty="0"/>
              <a:t>, </a:t>
            </a:r>
            <a:r>
              <a:rPr lang="nl-NL" sz="1800" b="1" dirty="0" err="1"/>
              <a:t>bio-sociale</a:t>
            </a:r>
            <a:r>
              <a:rPr lang="nl-NL" sz="1800" b="1" dirty="0"/>
              <a:t> theorie, </a:t>
            </a:r>
            <a:r>
              <a:rPr lang="nl-NL" sz="1800" b="1" dirty="0" err="1"/>
              <a:t>entrapment</a:t>
            </a:r>
            <a:r>
              <a:rPr lang="nl-NL" sz="1800" b="1" dirty="0"/>
              <a:t>, beschermende factoren.</a:t>
            </a:r>
          </a:p>
          <a:p>
            <a:pPr marL="285750" indent="-285750" algn="l">
              <a:buFontTx/>
              <a:buChar char="-"/>
            </a:pPr>
            <a:r>
              <a:rPr lang="nl-NL" sz="1800" b="1" i="1" u="sng" dirty="0"/>
              <a:t>Patronen doorbreken</a:t>
            </a:r>
            <a:r>
              <a:rPr lang="nl-NL" sz="1800" b="1" dirty="0"/>
              <a:t>: escalatiecirkels en patronen, </a:t>
            </a:r>
            <a:r>
              <a:rPr lang="nl-NL" sz="1800" b="1" dirty="0" err="1"/>
              <a:t>Window</a:t>
            </a:r>
            <a:r>
              <a:rPr lang="nl-NL" sz="1800" b="1" dirty="0"/>
              <a:t> of </a:t>
            </a:r>
            <a:r>
              <a:rPr lang="nl-NL" sz="1800" b="1" dirty="0" err="1"/>
              <a:t>tolerance</a:t>
            </a:r>
            <a:r>
              <a:rPr lang="nl-NL" sz="1800" b="1" dirty="0"/>
              <a:t>, ‘ ijzer smeden als het koud is’ .</a:t>
            </a:r>
          </a:p>
          <a:p>
            <a:pPr marL="285750" indent="-285750" algn="l">
              <a:buFontTx/>
              <a:buChar char="-"/>
            </a:pPr>
            <a:r>
              <a:rPr lang="nl-NL" sz="1800" b="1" i="1" u="sng" dirty="0"/>
              <a:t>Verbinding</a:t>
            </a:r>
            <a:r>
              <a:rPr lang="nl-NL" sz="1800" b="1" dirty="0"/>
              <a:t>: co-regulatie, valideren en relatiegebaren.</a:t>
            </a:r>
          </a:p>
          <a:p>
            <a:pPr marL="285750" indent="-285750" algn="l">
              <a:buFontTx/>
              <a:buChar char="-"/>
            </a:pPr>
            <a:r>
              <a:rPr lang="nl-NL" sz="1800" b="1" i="1" u="sng" dirty="0"/>
              <a:t>Steun</a:t>
            </a:r>
            <a:r>
              <a:rPr lang="nl-NL" sz="1800" b="1" dirty="0"/>
              <a:t>: hulp vragen, belang van steungroep.</a:t>
            </a:r>
          </a:p>
          <a:p>
            <a:pPr marL="285750" indent="-285750" algn="l">
              <a:buFontTx/>
              <a:buChar char="-"/>
            </a:pPr>
            <a:r>
              <a:rPr lang="nl-NL" sz="1800" b="1" i="1" u="sng" dirty="0"/>
              <a:t>Begin van verzet</a:t>
            </a:r>
            <a:r>
              <a:rPr lang="nl-NL" sz="1800" b="1" dirty="0"/>
              <a:t>; </a:t>
            </a:r>
            <a:r>
              <a:rPr lang="nl-NL" sz="1800" b="1" dirty="0" err="1"/>
              <a:t>pick</a:t>
            </a:r>
            <a:r>
              <a:rPr lang="nl-NL" sz="1800" b="1" dirty="0"/>
              <a:t> </a:t>
            </a:r>
            <a:r>
              <a:rPr lang="nl-NL" sz="1800" b="1" dirty="0" err="1"/>
              <a:t>your</a:t>
            </a:r>
            <a:r>
              <a:rPr lang="nl-NL" sz="1800" b="1" dirty="0"/>
              <a:t> </a:t>
            </a:r>
            <a:r>
              <a:rPr lang="nl-NL" sz="1800" b="1" dirty="0" err="1"/>
              <a:t>battles</a:t>
            </a:r>
            <a:r>
              <a:rPr lang="nl-NL" sz="1800" b="1" dirty="0"/>
              <a:t> en uitleg over de gekleurde en rode mandjes.</a:t>
            </a:r>
          </a:p>
          <a:p>
            <a:pPr marL="285750" indent="-285750" algn="l">
              <a:buFontTx/>
              <a:buChar char="-"/>
            </a:pPr>
            <a:endParaRPr lang="nl-NL" sz="1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285750" indent="-285750" algn="l">
              <a:buFontTx/>
              <a:buChar char="-"/>
            </a:pPr>
            <a:endParaRPr lang="nl-NL" sz="1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285750" indent="-285750" algn="l">
              <a:buFontTx/>
              <a:buChar char="-"/>
            </a:pPr>
            <a:endParaRPr lang="nl-NL" sz="1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285750" indent="-285750" algn="l">
              <a:buFontTx/>
              <a:buChar char="-"/>
            </a:pPr>
            <a:endParaRPr lang="nl-NL" sz="1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1BBF4F8-1BC1-8004-74C8-2EEEA695D2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15" t="45240" r="57515" b="40872"/>
          <a:stretch/>
        </p:blipFill>
        <p:spPr bwMode="auto">
          <a:xfrm>
            <a:off x="5895751" y="2458904"/>
            <a:ext cx="5708649" cy="191021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9053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4004A-A9C7-3F71-444C-88C0E42A7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87" y="529389"/>
            <a:ext cx="3125337" cy="1005497"/>
          </a:xfrm>
        </p:spPr>
        <p:txBody>
          <a:bodyPr>
            <a:normAutofit fontScale="90000"/>
          </a:bodyPr>
          <a:lstStyle/>
          <a:p>
            <a:pPr algn="l"/>
            <a:r>
              <a:rPr lang="en-US" sz="3700" b="1" dirty="0" err="1">
                <a:solidFill>
                  <a:schemeClr val="accent1">
                    <a:lumMod val="75000"/>
                  </a:schemeClr>
                </a:solidFill>
              </a:rPr>
              <a:t>Bespreek</a:t>
            </a:r>
            <a:r>
              <a:rPr lang="en-US" sz="3700" b="1" dirty="0">
                <a:solidFill>
                  <a:schemeClr val="accent1">
                    <a:lumMod val="75000"/>
                  </a:schemeClr>
                </a:solidFill>
              </a:rPr>
              <a:t> met je </a:t>
            </a:r>
            <a:r>
              <a:rPr lang="en-US" sz="3700" b="1" dirty="0" err="1">
                <a:solidFill>
                  <a:schemeClr val="accent1">
                    <a:lumMod val="75000"/>
                  </a:schemeClr>
                </a:solidFill>
              </a:rPr>
              <a:t>buren</a:t>
            </a:r>
            <a:r>
              <a:rPr lang="en-US" sz="37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nl-NL" sz="3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3FDC5E-41B0-D1FD-3227-80465DE1A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422" y="1796143"/>
            <a:ext cx="3852202" cy="4237264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 err="1"/>
              <a:t>Bespreek</a:t>
            </a:r>
            <a:r>
              <a:rPr lang="en-US" sz="1800" b="1" dirty="0"/>
              <a:t> </a:t>
            </a:r>
            <a:r>
              <a:rPr lang="en-US" sz="1800" b="1" dirty="0" err="1"/>
              <a:t>een</a:t>
            </a:r>
            <a:r>
              <a:rPr lang="en-US" sz="1800" b="1" dirty="0"/>
              <a:t> casus die je </a:t>
            </a:r>
            <a:r>
              <a:rPr lang="en-US" sz="1800" b="1" dirty="0" err="1"/>
              <a:t>kent</a:t>
            </a:r>
            <a:r>
              <a:rPr lang="en-US" sz="1800" b="1" dirty="0"/>
              <a:t> met je </a:t>
            </a:r>
            <a:r>
              <a:rPr lang="en-US" sz="1800" b="1" dirty="0" err="1"/>
              <a:t>buren</a:t>
            </a:r>
            <a:r>
              <a:rPr lang="en-US" sz="1800" b="1" dirty="0"/>
              <a:t> </a:t>
            </a:r>
            <a:r>
              <a:rPr lang="en-US" sz="1800" b="1" dirty="0" err="1"/>
              <a:t>en</a:t>
            </a:r>
            <a:r>
              <a:rPr lang="en-US" sz="1800" b="1" dirty="0"/>
              <a:t> </a:t>
            </a:r>
            <a:r>
              <a:rPr lang="en-US" sz="1800" b="1" dirty="0" err="1"/>
              <a:t>bedenk</a:t>
            </a:r>
            <a:r>
              <a:rPr lang="en-US" sz="1800" b="1" dirty="0"/>
              <a:t> wat er in het rode </a:t>
            </a:r>
            <a:r>
              <a:rPr lang="en-US" sz="1800" b="1" dirty="0" err="1"/>
              <a:t>mandje</a:t>
            </a:r>
            <a:r>
              <a:rPr lang="en-US" sz="1800" b="1" dirty="0"/>
              <a:t> </a:t>
            </a:r>
            <a:r>
              <a:rPr lang="en-US" sz="1800" b="1" dirty="0" err="1"/>
              <a:t>zou</a:t>
            </a:r>
            <a:r>
              <a:rPr lang="en-US" sz="1800" b="1" dirty="0"/>
              <a:t> </a:t>
            </a:r>
            <a:r>
              <a:rPr lang="en-US" sz="1800" b="1" dirty="0" err="1"/>
              <a:t>komen</a:t>
            </a:r>
            <a:r>
              <a:rPr lang="en-US" sz="1800" b="1" dirty="0"/>
              <a:t>.</a:t>
            </a:r>
          </a:p>
          <a:p>
            <a:pPr algn="l"/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l"/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l"/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l"/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1BBF4F8-1BC1-8004-74C8-2EEEA695D2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15" t="45240" r="57515" b="40872"/>
          <a:stretch/>
        </p:blipFill>
        <p:spPr bwMode="auto">
          <a:xfrm>
            <a:off x="5895751" y="2458904"/>
            <a:ext cx="5708649" cy="191021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Pijl: rechts 4">
            <a:extLst>
              <a:ext uri="{FF2B5EF4-FFF2-40B4-BE49-F238E27FC236}">
                <a16:creationId xmlns:a16="http://schemas.microsoft.com/office/drawing/2014/main" id="{A2EC4E94-3CE5-DB9C-AEED-9D0CAB5CFCA6}"/>
              </a:ext>
            </a:extLst>
          </p:cNvPr>
          <p:cNvSpPr/>
          <p:nvPr/>
        </p:nvSpPr>
        <p:spPr>
          <a:xfrm>
            <a:off x="138793" y="824593"/>
            <a:ext cx="734786" cy="3837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Afbeelding met container, mand, Opbergmand&#10;&#10;Door AI gegenereerde inhoud is mogelijk onjuist.">
            <a:extLst>
              <a:ext uri="{FF2B5EF4-FFF2-40B4-BE49-F238E27FC236}">
                <a16:creationId xmlns:a16="http://schemas.microsoft.com/office/drawing/2014/main" id="{0B0050F5-2DDE-49E6-E5C4-3677E798C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79" y="3708039"/>
            <a:ext cx="1593450" cy="159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09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4004A-A9C7-3F71-444C-88C0E42A7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135" y="529389"/>
            <a:ext cx="4735629" cy="2083182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Tijdens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de training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maken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we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veel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gebruik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van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filmpjes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om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dingen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visueel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te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maken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en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er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daarna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mee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te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oefenen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nl-NL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3FDC5E-41B0-D1FD-3227-80465DE1A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271" y="3141960"/>
            <a:ext cx="5233308" cy="3186651"/>
          </a:xfrm>
        </p:spPr>
        <p:txBody>
          <a:bodyPr>
            <a:normAutofit/>
          </a:bodyPr>
          <a:lstStyle/>
          <a:p>
            <a:pPr algn="l"/>
            <a:r>
              <a:rPr lang="en-US" sz="1800" dirty="0" err="1"/>
              <a:t>Bv</a:t>
            </a:r>
            <a:r>
              <a:rPr lang="en-US" sz="1800" dirty="0"/>
              <a:t>. Over de window of tolerance; </a:t>
            </a:r>
            <a:r>
              <a:rPr lang="nl-NL" sz="1800" b="0" i="0" u="sng" strike="noStrike" dirty="0">
                <a:solidFill>
                  <a:srgbClr val="FB4A18"/>
                </a:solidFill>
                <a:effectLst/>
                <a:latin typeface="Century Gothic" panose="020B0502020202020204" pitchFamily="34" charset="0"/>
                <a:hlinkClick r:id="rId2"/>
              </a:rPr>
              <a:t>Animatie Stress </a:t>
            </a:r>
            <a:r>
              <a:rPr lang="nl-NL" sz="1800" b="0" i="0" u="sng" strike="noStrike" dirty="0" err="1">
                <a:solidFill>
                  <a:srgbClr val="FB4A18"/>
                </a:solidFill>
                <a:effectLst/>
                <a:latin typeface="Century Gothic" panose="020B0502020202020204" pitchFamily="34" charset="0"/>
                <a:hlinkClick r:id="rId2"/>
              </a:rPr>
              <a:t>window</a:t>
            </a:r>
            <a:r>
              <a:rPr lang="nl-NL" sz="1800" b="0" i="0" u="sng" strike="noStrike" dirty="0">
                <a:solidFill>
                  <a:srgbClr val="FB4A18"/>
                </a:solidFill>
                <a:effectLst/>
                <a:latin typeface="Century Gothic" panose="020B0502020202020204" pitchFamily="34" charset="0"/>
                <a:hlinkClick r:id="rId2"/>
              </a:rPr>
              <a:t> of </a:t>
            </a:r>
            <a:r>
              <a:rPr lang="nl-NL" sz="1800" b="0" i="0" u="sng" strike="noStrike" dirty="0" err="1">
                <a:solidFill>
                  <a:srgbClr val="FB4A18"/>
                </a:solidFill>
                <a:effectLst/>
                <a:latin typeface="Century Gothic" panose="020B0502020202020204" pitchFamily="34" charset="0"/>
                <a:hlinkClick r:id="rId2"/>
              </a:rPr>
              <a:t>tolerance</a:t>
            </a:r>
            <a:r>
              <a:rPr lang="nl-NL" sz="1800" b="0" i="0" u="sng" strike="noStrike" dirty="0">
                <a:solidFill>
                  <a:srgbClr val="FB4A18"/>
                </a:solidFill>
                <a:effectLst/>
                <a:latin typeface="Century Gothic" panose="020B0502020202020204" pitchFamily="34" charset="0"/>
                <a:hlinkClick r:id="rId2"/>
              </a:rPr>
              <a:t> (</a:t>
            </a:r>
            <a:r>
              <a:rPr lang="nl-NL" sz="1800" b="0" i="0" u="sng" strike="noStrike" dirty="0" err="1">
                <a:solidFill>
                  <a:srgbClr val="FB4A18"/>
                </a:solidFill>
                <a:effectLst/>
                <a:latin typeface="Century Gothic" panose="020B0502020202020204" pitchFamily="34" charset="0"/>
                <a:hlinkClick r:id="rId2"/>
              </a:rPr>
              <a:t>Augeo</a:t>
            </a:r>
            <a:r>
              <a:rPr lang="nl-NL" sz="1800" b="0" i="0" u="sng" strike="noStrike" dirty="0">
                <a:solidFill>
                  <a:srgbClr val="FB4A18"/>
                </a:solidFill>
                <a:effectLst/>
                <a:latin typeface="Century Gothic" panose="020B0502020202020204" pitchFamily="34" charset="0"/>
                <a:hlinkClick r:id="rId2"/>
              </a:rPr>
              <a:t> Foundation en Stichting Kinderpostzegels Nederland)</a:t>
            </a:r>
            <a:endParaRPr lang="en-US" sz="1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l"/>
            <a:endParaRPr lang="en-US" sz="1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sz="1800" dirty="0"/>
              <a:t>Of over </a:t>
            </a:r>
            <a:r>
              <a:rPr lang="en-US" sz="1800" dirty="0" err="1"/>
              <a:t>valideren</a:t>
            </a:r>
            <a:r>
              <a:rPr lang="en-US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:</a:t>
            </a:r>
            <a:r>
              <a:rPr lang="nl-NL" sz="1800" b="0" i="0" u="sng" strike="noStrike" dirty="0">
                <a:solidFill>
                  <a:srgbClr val="FB4A18"/>
                </a:solidFill>
                <a:effectLst/>
                <a:latin typeface="Century Gothic" panose="020B0502020202020204" pitchFamily="34" charset="0"/>
                <a:hlinkClick r:id="rId3"/>
              </a:rPr>
              <a:t>https://youtu.be/t685WM5R6aM?feature=shared</a:t>
            </a:r>
            <a:r>
              <a:rPr lang="nl-NL" sz="18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 </a:t>
            </a:r>
          </a:p>
          <a:p>
            <a:pPr algn="l"/>
            <a:endParaRPr lang="en-US" sz="1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nl-NL" sz="1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1BBF4F8-1BC1-8004-74C8-2EEEA695D2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515" t="45240" r="57515" b="40872"/>
          <a:stretch/>
        </p:blipFill>
        <p:spPr bwMode="auto">
          <a:xfrm>
            <a:off x="5895751" y="2458904"/>
            <a:ext cx="5708649" cy="191021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796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4004A-A9C7-3F71-444C-88C0E42A7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135" y="529389"/>
            <a:ext cx="4735629" cy="907525"/>
          </a:xfrm>
        </p:spPr>
        <p:txBody>
          <a:bodyPr>
            <a:normAutofit/>
          </a:bodyPr>
          <a:lstStyle/>
          <a:p>
            <a:r>
              <a:rPr lang="en-US" sz="3700" b="1" dirty="0">
                <a:solidFill>
                  <a:schemeClr val="accent1">
                    <a:lumMod val="75000"/>
                  </a:schemeClr>
                </a:solidFill>
              </a:rPr>
              <a:t>Quotes van </a:t>
            </a:r>
            <a:r>
              <a:rPr lang="en-US" sz="3700" b="1" dirty="0" err="1">
                <a:solidFill>
                  <a:schemeClr val="accent1">
                    <a:lumMod val="75000"/>
                  </a:schemeClr>
                </a:solidFill>
              </a:rPr>
              <a:t>ouders</a:t>
            </a:r>
            <a:r>
              <a:rPr lang="en-US" sz="37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nl-NL" sz="3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1BBF4F8-1BC1-8004-74C8-2EEEA695D2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15" t="45240" r="57515" b="40872"/>
          <a:stretch/>
        </p:blipFill>
        <p:spPr bwMode="auto">
          <a:xfrm>
            <a:off x="5895751" y="2458904"/>
            <a:ext cx="5708649" cy="191021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x__x0000_i1026">
            <a:extLst>
              <a:ext uri="{FF2B5EF4-FFF2-40B4-BE49-F238E27FC236}">
                <a16:creationId xmlns:a16="http://schemas.microsoft.com/office/drawing/2014/main" id="{C6AD00C6-E4A9-9061-B749-F9A2B976E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92" y="1710574"/>
            <a:ext cx="4830763" cy="4618037"/>
          </a:xfrm>
          <a:prstGeom prst="rect">
            <a:avLst/>
          </a:prstGeom>
          <a:noFill/>
          <a:ln w="28575">
            <a:solidFill>
              <a:schemeClr val="tx2">
                <a:lumMod val="75000"/>
                <a:lumOff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142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4004A-A9C7-3F71-444C-88C0E42A7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615" y="529390"/>
            <a:ext cx="4743450" cy="1049153"/>
          </a:xfrm>
        </p:spPr>
        <p:txBody>
          <a:bodyPr>
            <a:normAutofit/>
          </a:bodyPr>
          <a:lstStyle/>
          <a:p>
            <a:r>
              <a:rPr lang="en-US" sz="3700" b="1" dirty="0" err="1">
                <a:solidFill>
                  <a:schemeClr val="accent1">
                    <a:lumMod val="75000"/>
                  </a:schemeClr>
                </a:solidFill>
              </a:rPr>
              <a:t>Ervaringen</a:t>
            </a:r>
            <a:r>
              <a:rPr lang="en-US" sz="3700" b="1" dirty="0">
                <a:solidFill>
                  <a:schemeClr val="accent1">
                    <a:lumMod val="75000"/>
                  </a:schemeClr>
                </a:solidFill>
              </a:rPr>
              <a:t> tot nu toe:</a:t>
            </a:r>
            <a:endParaRPr lang="nl-NL" sz="3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1BBF4F8-1BC1-8004-74C8-2EEEA695D2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15" t="45240" r="57515" b="40872"/>
          <a:stretch/>
        </p:blipFill>
        <p:spPr bwMode="auto">
          <a:xfrm>
            <a:off x="5895751" y="2458904"/>
            <a:ext cx="5708649" cy="191021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CE331CB-0EF8-DD22-8601-8B1F4326C286}"/>
              </a:ext>
            </a:extLst>
          </p:cNvPr>
          <p:cNvSpPr txBox="1"/>
          <p:nvPr/>
        </p:nvSpPr>
        <p:spPr>
          <a:xfrm>
            <a:off x="179614" y="2073729"/>
            <a:ext cx="51285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18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In totaal 7 keer gegeven.</a:t>
            </a:r>
          </a:p>
          <a:p>
            <a:endParaRPr lang="nl-NL" b="1" dirty="0"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18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Van 28 jongeren hebben de ouders deelgenomen aan de oudergroep. </a:t>
            </a:r>
          </a:p>
          <a:p>
            <a:pPr marL="285750" indent="-285750">
              <a:buFontTx/>
              <a:buChar char="-"/>
            </a:pPr>
            <a:endParaRPr lang="nl-NL" b="1" dirty="0"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r>
              <a:rPr lang="nl-NL" sz="1800" b="1" i="1" u="sng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Sinds we enquête stuurden:</a:t>
            </a:r>
          </a:p>
          <a:p>
            <a:r>
              <a:rPr lang="nl-NL" sz="18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 </a:t>
            </a:r>
          </a:p>
          <a:p>
            <a:r>
              <a:rPr lang="nl-NL" sz="18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-Beoordeling: </a:t>
            </a:r>
          </a:p>
          <a:p>
            <a:r>
              <a:rPr lang="nl-NL" sz="18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	2x 4 uit 5 sterren </a:t>
            </a:r>
            <a:endParaRPr lang="nl-NL" b="1" dirty="0"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r>
              <a:rPr lang="nl-NL" sz="18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	9x 5 uit 5 sterren</a:t>
            </a:r>
          </a:p>
        </p:txBody>
      </p:sp>
    </p:spTree>
    <p:extLst>
      <p:ext uri="{BB962C8B-B14F-4D97-AF65-F5344CB8AC3E}">
        <p14:creationId xmlns:p14="http://schemas.microsoft.com/office/powerpoint/2010/main" val="2272508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4004A-A9C7-3F71-444C-88C0E42A7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135" y="529390"/>
            <a:ext cx="4735629" cy="1438204"/>
          </a:xfrm>
        </p:spPr>
        <p:txBody>
          <a:bodyPr>
            <a:normAutofit/>
          </a:bodyPr>
          <a:lstStyle/>
          <a:p>
            <a:r>
              <a:rPr lang="en-US" sz="3700" b="1" dirty="0" err="1">
                <a:solidFill>
                  <a:schemeClr val="accent1">
                    <a:lumMod val="75000"/>
                  </a:schemeClr>
                </a:solidFill>
              </a:rPr>
              <a:t>Vragen</a:t>
            </a:r>
            <a:r>
              <a:rPr lang="en-US" sz="3700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nl-NL" sz="3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1BBF4F8-1BC1-8004-74C8-2EEEA695D2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15" t="45240" r="57515" b="40872"/>
          <a:stretch/>
        </p:blipFill>
        <p:spPr bwMode="auto">
          <a:xfrm>
            <a:off x="5895751" y="2458904"/>
            <a:ext cx="5708649" cy="191021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 descr="Verschillende gekleurde vraagtekens">
            <a:extLst>
              <a:ext uri="{FF2B5EF4-FFF2-40B4-BE49-F238E27FC236}">
                <a16:creationId xmlns:a16="http://schemas.microsoft.com/office/drawing/2014/main" id="{0AC4C214-4DC1-4BE4-530F-E5FC0436E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5" y="2458904"/>
            <a:ext cx="5056285" cy="284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68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4004A-A9C7-3F71-444C-88C0E42A7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135" y="529389"/>
            <a:ext cx="4552749" cy="2138012"/>
          </a:xfrm>
        </p:spPr>
        <p:txBody>
          <a:bodyPr>
            <a:normAutofit fontScale="90000"/>
          </a:bodyPr>
          <a:lstStyle/>
          <a:p>
            <a:r>
              <a:rPr lang="en-US" sz="3700" b="1" dirty="0">
                <a:solidFill>
                  <a:schemeClr val="accent1">
                    <a:lumMod val="75000"/>
                  </a:schemeClr>
                </a:solidFill>
              </a:rPr>
              <a:t>Van </a:t>
            </a:r>
            <a:r>
              <a:rPr lang="en-US" sz="3700" b="1" dirty="0" err="1">
                <a:solidFill>
                  <a:schemeClr val="accent1">
                    <a:lumMod val="75000"/>
                  </a:schemeClr>
                </a:solidFill>
              </a:rPr>
              <a:t>een</a:t>
            </a:r>
            <a:r>
              <a:rPr lang="en-US" sz="3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700" b="1" dirty="0" err="1">
                <a:solidFill>
                  <a:schemeClr val="accent1">
                    <a:lumMod val="75000"/>
                  </a:schemeClr>
                </a:solidFill>
              </a:rPr>
              <a:t>lange</a:t>
            </a:r>
            <a:r>
              <a:rPr lang="en-US" sz="3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700" b="1" dirty="0" err="1">
                <a:solidFill>
                  <a:schemeClr val="accent1">
                    <a:lumMod val="75000"/>
                  </a:schemeClr>
                </a:solidFill>
              </a:rPr>
              <a:t>oudertraining</a:t>
            </a:r>
            <a:r>
              <a:rPr lang="en-US" sz="3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700" b="1" dirty="0" err="1">
                <a:solidFill>
                  <a:schemeClr val="accent1">
                    <a:lumMod val="75000"/>
                  </a:schemeClr>
                </a:solidFill>
              </a:rPr>
              <a:t>naar</a:t>
            </a:r>
            <a:r>
              <a:rPr lang="en-US" sz="3700" b="1" dirty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sz="3700" b="1" dirty="0" err="1">
                <a:solidFill>
                  <a:schemeClr val="accent1">
                    <a:lumMod val="75000"/>
                  </a:schemeClr>
                </a:solidFill>
              </a:rPr>
              <a:t>verkorte</a:t>
            </a:r>
            <a:r>
              <a:rPr lang="en-US" sz="3700" b="1" dirty="0">
                <a:solidFill>
                  <a:schemeClr val="accent1">
                    <a:lumMod val="75000"/>
                  </a:schemeClr>
                </a:solidFill>
              </a:rPr>
              <a:t> training. </a:t>
            </a:r>
            <a:br>
              <a:rPr lang="en-US" sz="37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700" b="1" dirty="0" err="1">
                <a:solidFill>
                  <a:schemeClr val="accent1">
                    <a:lumMod val="75000"/>
                  </a:schemeClr>
                </a:solidFill>
              </a:rPr>
              <a:t>Eerst</a:t>
            </a:r>
            <a:r>
              <a:rPr lang="en-US" sz="3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700" b="1" dirty="0" err="1">
                <a:solidFill>
                  <a:schemeClr val="accent1">
                    <a:lumMod val="75000"/>
                  </a:schemeClr>
                </a:solidFill>
              </a:rPr>
              <a:t>uitleg</a:t>
            </a:r>
            <a:r>
              <a:rPr lang="en-US" sz="3700" b="1" dirty="0">
                <a:solidFill>
                  <a:schemeClr val="accent1">
                    <a:lumMod val="75000"/>
                  </a:schemeClr>
                </a:solidFill>
              </a:rPr>
              <a:t> over het </a:t>
            </a:r>
            <a:r>
              <a:rPr lang="en-US" sz="3700" b="1" dirty="0" err="1">
                <a:solidFill>
                  <a:schemeClr val="accent1">
                    <a:lumMod val="75000"/>
                  </a:schemeClr>
                </a:solidFill>
              </a:rPr>
              <a:t>ontstaan</a:t>
            </a:r>
            <a:r>
              <a:rPr lang="en-US" sz="37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nl-NL" sz="3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3FDC5E-41B0-D1FD-3227-80465DE1A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107" y="2620736"/>
            <a:ext cx="5249636" cy="3910693"/>
          </a:xfrm>
        </p:spPr>
        <p:txBody>
          <a:bodyPr>
            <a:normAutofit/>
          </a:bodyPr>
          <a:lstStyle/>
          <a:p>
            <a:pPr algn="l"/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nl-NL" sz="1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1BBF4F8-1BC1-8004-74C8-2EEEA695D2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15" t="45240" r="57515" b="40872"/>
          <a:stretch/>
        </p:blipFill>
        <p:spPr bwMode="auto">
          <a:xfrm>
            <a:off x="5895751" y="2458904"/>
            <a:ext cx="5708649" cy="191021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Afbeelding 6" descr="Heldere ladder naast doffe ladders">
            <a:extLst>
              <a:ext uri="{FF2B5EF4-FFF2-40B4-BE49-F238E27FC236}">
                <a16:creationId xmlns:a16="http://schemas.microsoft.com/office/drawing/2014/main" id="{9DEB647E-BC53-8E7A-353F-118CA304B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4" y="2823554"/>
            <a:ext cx="4735629" cy="355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59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4004A-A9C7-3F71-444C-88C0E42A7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135" y="529389"/>
            <a:ext cx="4735629" cy="1479025"/>
          </a:xfrm>
        </p:spPr>
        <p:txBody>
          <a:bodyPr>
            <a:normAutofit/>
          </a:bodyPr>
          <a:lstStyle/>
          <a:p>
            <a:r>
              <a:rPr lang="en-US" sz="3700" b="1" dirty="0" err="1">
                <a:solidFill>
                  <a:schemeClr val="accent1">
                    <a:lumMod val="75000"/>
                  </a:schemeClr>
                </a:solidFill>
              </a:rPr>
              <a:t>Achtergrond</a:t>
            </a:r>
            <a:r>
              <a:rPr lang="en-US" sz="3700" b="1" dirty="0">
                <a:solidFill>
                  <a:schemeClr val="accent1">
                    <a:lumMod val="75000"/>
                  </a:schemeClr>
                </a:solidFill>
              </a:rPr>
              <a:t> van de </a:t>
            </a:r>
            <a:r>
              <a:rPr lang="en-US" sz="3700" b="1" dirty="0" err="1">
                <a:solidFill>
                  <a:schemeClr val="accent1">
                    <a:lumMod val="75000"/>
                  </a:schemeClr>
                </a:solidFill>
              </a:rPr>
              <a:t>oudertraining</a:t>
            </a:r>
            <a:r>
              <a:rPr lang="en-US" sz="37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nl-NL" sz="3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3FDC5E-41B0-D1FD-3227-80465DE1A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437" y="2628900"/>
            <a:ext cx="5013214" cy="2629197"/>
          </a:xfrm>
        </p:spPr>
        <p:txBody>
          <a:bodyPr>
            <a:normAutofit/>
          </a:bodyPr>
          <a:lstStyle/>
          <a:p>
            <a:pPr algn="l"/>
            <a:r>
              <a:rPr lang="en-US" sz="1800" i="1" dirty="0"/>
              <a:t>Haim Omer </a:t>
            </a:r>
            <a:r>
              <a:rPr lang="en-US" sz="1800" dirty="0" err="1"/>
              <a:t>ontwikkelde</a:t>
            </a:r>
            <a:r>
              <a:rPr lang="en-US" sz="1800" dirty="0"/>
              <a:t> </a:t>
            </a:r>
            <a:r>
              <a:rPr lang="en-US" sz="1800" dirty="0" err="1"/>
              <a:t>een</a:t>
            </a:r>
            <a:r>
              <a:rPr lang="en-US" sz="1800" dirty="0"/>
              <a:t> </a:t>
            </a:r>
            <a:r>
              <a:rPr lang="en-US" sz="1800" dirty="0" err="1"/>
              <a:t>benadering</a:t>
            </a:r>
            <a:r>
              <a:rPr lang="en-US" sz="1800" dirty="0"/>
              <a:t> om </a:t>
            </a:r>
            <a:r>
              <a:rPr lang="en-US" sz="1800" dirty="0" err="1"/>
              <a:t>externaliserend</a:t>
            </a:r>
            <a:r>
              <a:rPr lang="en-US" sz="1800" dirty="0"/>
              <a:t> </a:t>
            </a:r>
            <a:r>
              <a:rPr lang="en-US" sz="1800" dirty="0" err="1"/>
              <a:t>gedrag</a:t>
            </a:r>
            <a:r>
              <a:rPr lang="en-US" sz="1800" dirty="0"/>
              <a:t> </a:t>
            </a:r>
            <a:r>
              <a:rPr lang="en-US" sz="1800" dirty="0" err="1"/>
              <a:t>bij</a:t>
            </a:r>
            <a:r>
              <a:rPr lang="en-US" sz="1800" dirty="0"/>
              <a:t> Jongeren </a:t>
            </a:r>
            <a:r>
              <a:rPr lang="en-US" sz="1800" dirty="0" err="1"/>
              <a:t>te</a:t>
            </a:r>
            <a:r>
              <a:rPr lang="en-US" sz="1800" dirty="0"/>
              <a:t> </a:t>
            </a:r>
            <a:r>
              <a:rPr lang="en-US" sz="1800" dirty="0" err="1"/>
              <a:t>verminderen</a:t>
            </a:r>
            <a:r>
              <a:rPr lang="en-US" sz="1800" dirty="0"/>
              <a:t>;</a:t>
            </a:r>
          </a:p>
          <a:p>
            <a:pPr algn="l"/>
            <a:endParaRPr lang="en-US" sz="1800" dirty="0"/>
          </a:p>
          <a:p>
            <a:pPr algn="l"/>
            <a:r>
              <a:rPr lang="nl-NL" sz="18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Verbindend Gezag </a:t>
            </a:r>
            <a:r>
              <a:rPr lang="nl-NL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(VG), </a:t>
            </a:r>
            <a:r>
              <a:rPr lang="nl-NL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geweldloos verzet, NVR, nieuwe autoriteit.</a:t>
            </a:r>
          </a:p>
          <a:p>
            <a:pPr algn="l"/>
            <a:endParaRPr lang="nl-NL" sz="18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endParaRPr lang="en-US" sz="1800" dirty="0"/>
          </a:p>
          <a:p>
            <a:endParaRPr lang="nl-NL" sz="1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1BBF4F8-1BC1-8004-74C8-2EEEA695D2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15" t="45240" r="57515" b="40872"/>
          <a:stretch/>
        </p:blipFill>
        <p:spPr bwMode="auto">
          <a:xfrm>
            <a:off x="5895751" y="2458904"/>
            <a:ext cx="5708649" cy="191021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2736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4004A-A9C7-3F71-444C-88C0E42A7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135" y="267001"/>
            <a:ext cx="4735629" cy="1112763"/>
          </a:xfrm>
        </p:spPr>
        <p:txBody>
          <a:bodyPr>
            <a:normAutofit/>
          </a:bodyPr>
          <a:lstStyle/>
          <a:p>
            <a:r>
              <a:rPr lang="en-US" sz="3700" b="1" dirty="0" err="1">
                <a:solidFill>
                  <a:schemeClr val="accent1">
                    <a:lumMod val="75000"/>
                  </a:schemeClr>
                </a:solidFill>
              </a:rPr>
              <a:t>Belangrijkste</a:t>
            </a:r>
            <a:r>
              <a:rPr lang="en-US" sz="3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700" b="1" dirty="0" err="1">
                <a:solidFill>
                  <a:schemeClr val="accent1">
                    <a:lumMod val="75000"/>
                  </a:schemeClr>
                </a:solidFill>
              </a:rPr>
              <a:t>pijlers</a:t>
            </a:r>
            <a:r>
              <a:rPr lang="en-US" sz="3700" b="1" dirty="0">
                <a:solidFill>
                  <a:schemeClr val="accent1">
                    <a:lumMod val="75000"/>
                  </a:schemeClr>
                </a:solidFill>
              </a:rPr>
              <a:t> van </a:t>
            </a:r>
            <a:r>
              <a:rPr lang="en-US" sz="3700" b="1" dirty="0" err="1">
                <a:solidFill>
                  <a:schemeClr val="accent1">
                    <a:lumMod val="75000"/>
                  </a:schemeClr>
                </a:solidFill>
              </a:rPr>
              <a:t>Verbindend</a:t>
            </a:r>
            <a:r>
              <a:rPr lang="en-US" sz="3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700" b="1" dirty="0" err="1">
                <a:solidFill>
                  <a:schemeClr val="accent1">
                    <a:lumMod val="75000"/>
                  </a:schemeClr>
                </a:solidFill>
              </a:rPr>
              <a:t>gezag</a:t>
            </a:r>
            <a:r>
              <a:rPr lang="en-US" sz="37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nl-NL" sz="3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3FDC5E-41B0-D1FD-3227-80465DE1A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135" y="1646765"/>
            <a:ext cx="4970307" cy="1782236"/>
          </a:xfrm>
        </p:spPr>
        <p:txBody>
          <a:bodyPr>
            <a:normAutofit/>
          </a:bodyPr>
          <a:lstStyle/>
          <a:p>
            <a:pPr marL="342900" indent="-342900" algn="l">
              <a:buAutoNum type="arabicParenR"/>
            </a:pPr>
            <a:r>
              <a:rPr lang="en-US" sz="1200" b="1" dirty="0" err="1"/>
              <a:t>Zelfcontrole</a:t>
            </a:r>
            <a:r>
              <a:rPr lang="en-US" sz="1200" dirty="0"/>
              <a:t>: de-</a:t>
            </a:r>
            <a:r>
              <a:rPr lang="en-US" sz="1200" dirty="0" err="1"/>
              <a:t>escaleren</a:t>
            </a:r>
            <a:r>
              <a:rPr lang="en-US" sz="1200" dirty="0"/>
              <a:t>, window of tolerance, co-</a:t>
            </a:r>
            <a:r>
              <a:rPr lang="en-US" sz="1200" dirty="0" err="1"/>
              <a:t>regulatie</a:t>
            </a:r>
            <a:r>
              <a:rPr lang="en-US" sz="1200" dirty="0"/>
              <a:t>.</a:t>
            </a:r>
          </a:p>
          <a:p>
            <a:pPr marL="342900" indent="-342900" algn="l">
              <a:buAutoNum type="arabicParenR"/>
            </a:pPr>
            <a:r>
              <a:rPr lang="en-US" sz="1200" b="1" dirty="0" err="1"/>
              <a:t>Aanwezigheid</a:t>
            </a:r>
            <a:r>
              <a:rPr lang="en-US" sz="1200" dirty="0"/>
              <a:t>; routines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rituelen</a:t>
            </a:r>
            <a:r>
              <a:rPr lang="en-US" sz="1200" dirty="0"/>
              <a:t>, </a:t>
            </a:r>
            <a:r>
              <a:rPr lang="en-US" sz="1200" dirty="0" err="1"/>
              <a:t>waakzame</a:t>
            </a:r>
            <a:r>
              <a:rPr lang="en-US" sz="1200" dirty="0"/>
              <a:t> </a:t>
            </a:r>
            <a:r>
              <a:rPr lang="en-US" sz="1200" dirty="0" err="1"/>
              <a:t>zorg</a:t>
            </a:r>
            <a:r>
              <a:rPr lang="en-US" sz="1200" dirty="0"/>
              <a:t>.</a:t>
            </a:r>
          </a:p>
          <a:p>
            <a:pPr marL="342900" indent="-342900" algn="l">
              <a:buAutoNum type="arabicParenR"/>
            </a:pPr>
            <a:r>
              <a:rPr lang="en-US" sz="1200" b="1" dirty="0" err="1"/>
              <a:t>Relatie</a:t>
            </a:r>
            <a:r>
              <a:rPr lang="en-US" sz="1200" dirty="0"/>
              <a:t>: </a:t>
            </a:r>
            <a:r>
              <a:rPr lang="en-US" sz="1200" dirty="0" err="1"/>
              <a:t>relatiegebaren</a:t>
            </a:r>
            <a:r>
              <a:rPr lang="en-US" sz="1200" dirty="0"/>
              <a:t>, </a:t>
            </a:r>
            <a:r>
              <a:rPr lang="en-US" sz="1200" dirty="0" err="1"/>
              <a:t>valideren</a:t>
            </a:r>
            <a:r>
              <a:rPr lang="en-US" sz="1200" dirty="0"/>
              <a:t>.</a:t>
            </a:r>
          </a:p>
          <a:p>
            <a:pPr marL="342900" indent="-342900" algn="l">
              <a:buAutoNum type="arabicParenR"/>
            </a:pPr>
            <a:r>
              <a:rPr lang="en-US" sz="1200" b="1" dirty="0" err="1"/>
              <a:t>Netwerk</a:t>
            </a:r>
            <a:r>
              <a:rPr lang="en-US" sz="1200" dirty="0"/>
              <a:t>: </a:t>
            </a:r>
            <a:r>
              <a:rPr lang="en-US" sz="1200" dirty="0" err="1"/>
              <a:t>steungroepen</a:t>
            </a:r>
            <a:r>
              <a:rPr lang="en-US" sz="1200" dirty="0"/>
              <a:t>, van </a:t>
            </a:r>
            <a:r>
              <a:rPr lang="en-US" sz="1200" dirty="0" err="1"/>
              <a:t>ik</a:t>
            </a:r>
            <a:r>
              <a:rPr lang="en-US" sz="1200" dirty="0"/>
              <a:t> </a:t>
            </a:r>
            <a:r>
              <a:rPr lang="en-US" sz="1200" dirty="0" err="1"/>
              <a:t>naar</a:t>
            </a:r>
            <a:r>
              <a:rPr lang="en-US" sz="1200" dirty="0"/>
              <a:t> </a:t>
            </a:r>
            <a:r>
              <a:rPr lang="en-US" sz="1200" dirty="0" err="1"/>
              <a:t>wij</a:t>
            </a:r>
            <a:r>
              <a:rPr lang="en-US" sz="1200" dirty="0"/>
              <a:t>.</a:t>
            </a:r>
          </a:p>
          <a:p>
            <a:pPr marL="342900" indent="-342900" algn="l">
              <a:buAutoNum type="arabicParenR"/>
            </a:pPr>
            <a:r>
              <a:rPr lang="en-US" sz="1200" b="1" dirty="0" err="1"/>
              <a:t>Verzet</a:t>
            </a:r>
            <a:r>
              <a:rPr lang="en-US" sz="1200" dirty="0"/>
              <a:t>: ‘rood’ </a:t>
            </a:r>
            <a:r>
              <a:rPr lang="en-US" sz="1200" dirty="0" err="1"/>
              <a:t>gedrag</a:t>
            </a:r>
            <a:r>
              <a:rPr lang="en-US" sz="1200" dirty="0"/>
              <a:t>, </a:t>
            </a:r>
            <a:r>
              <a:rPr lang="en-US" sz="1200" dirty="0" err="1"/>
              <a:t>stelling</a:t>
            </a:r>
            <a:r>
              <a:rPr lang="en-US" sz="1200" dirty="0"/>
              <a:t> </a:t>
            </a:r>
            <a:r>
              <a:rPr lang="en-US" sz="1200" dirty="0" err="1"/>
              <a:t>nemen</a:t>
            </a:r>
            <a:r>
              <a:rPr lang="en-US" sz="1200" dirty="0"/>
              <a:t> </a:t>
            </a:r>
            <a:r>
              <a:rPr lang="en-US" sz="1200" dirty="0" err="1"/>
              <a:t>tegen</a:t>
            </a:r>
            <a:r>
              <a:rPr lang="en-US" sz="1200" dirty="0"/>
              <a:t> </a:t>
            </a:r>
            <a:r>
              <a:rPr lang="en-US" sz="1200" dirty="0" err="1"/>
              <a:t>ieder</a:t>
            </a:r>
            <a:r>
              <a:rPr lang="en-US" sz="1200" dirty="0"/>
              <a:t> </a:t>
            </a:r>
            <a:r>
              <a:rPr lang="en-US" sz="1200" dirty="0" err="1"/>
              <a:t>gedrag</a:t>
            </a:r>
            <a:r>
              <a:rPr lang="en-US" sz="1200" dirty="0"/>
              <a:t> </a:t>
            </a:r>
            <a:r>
              <a:rPr lang="en-US" sz="1200" dirty="0" err="1"/>
              <a:t>dat</a:t>
            </a:r>
            <a:r>
              <a:rPr lang="en-US" sz="1200" dirty="0"/>
              <a:t> de </a:t>
            </a:r>
            <a:r>
              <a:rPr lang="en-US" sz="1200" dirty="0" err="1"/>
              <a:t>ontwikkeling</a:t>
            </a:r>
            <a:r>
              <a:rPr lang="en-US" sz="1200" dirty="0"/>
              <a:t> </a:t>
            </a:r>
            <a:r>
              <a:rPr lang="en-US" sz="1200" dirty="0" err="1"/>
              <a:t>schaadt</a:t>
            </a:r>
            <a:r>
              <a:rPr lang="en-US" sz="1200" dirty="0"/>
              <a:t>.</a:t>
            </a:r>
          </a:p>
          <a:p>
            <a:pPr marL="342900" indent="-342900" algn="l">
              <a:buAutoNum type="arabicParenR"/>
            </a:pPr>
            <a:endParaRPr lang="nl-NL" sz="1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1BBF4F8-1BC1-8004-74C8-2EEEA695D2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15" t="45240" r="57515" b="40872"/>
          <a:stretch/>
        </p:blipFill>
        <p:spPr bwMode="auto">
          <a:xfrm>
            <a:off x="5895751" y="2458904"/>
            <a:ext cx="5708649" cy="191021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CFAF7E2-8E50-0390-E7E8-2073B0CA68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1" t="48025" r="63901" b="26609"/>
          <a:stretch/>
        </p:blipFill>
        <p:spPr bwMode="auto">
          <a:xfrm>
            <a:off x="104049" y="3575957"/>
            <a:ext cx="6081530" cy="28517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277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4004A-A9C7-3F71-444C-88C0E42A7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135" y="529389"/>
            <a:ext cx="4735629" cy="1642311"/>
          </a:xfrm>
        </p:spPr>
        <p:txBody>
          <a:bodyPr>
            <a:normAutofit/>
          </a:bodyPr>
          <a:lstStyle/>
          <a:p>
            <a:r>
              <a:rPr lang="en-US" sz="3700" b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3700" b="1" dirty="0" err="1">
                <a:solidFill>
                  <a:schemeClr val="accent1">
                    <a:lumMod val="75000"/>
                  </a:schemeClr>
                </a:solidFill>
              </a:rPr>
              <a:t>Bespreek</a:t>
            </a:r>
            <a:r>
              <a:rPr lang="en-US" sz="3700" b="1" dirty="0">
                <a:solidFill>
                  <a:schemeClr val="accent1">
                    <a:lumMod val="75000"/>
                  </a:schemeClr>
                </a:solidFill>
              </a:rPr>
              <a:t> met je </a:t>
            </a:r>
            <a:r>
              <a:rPr lang="en-US" sz="3700" b="1" dirty="0" err="1">
                <a:solidFill>
                  <a:schemeClr val="accent1">
                    <a:lumMod val="75000"/>
                  </a:schemeClr>
                </a:solidFill>
              </a:rPr>
              <a:t>buren</a:t>
            </a:r>
            <a:r>
              <a:rPr lang="en-US" sz="37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nl-NL" sz="3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3FDC5E-41B0-D1FD-3227-80465DE1A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107" y="2620736"/>
            <a:ext cx="5249636" cy="3910693"/>
          </a:xfrm>
        </p:spPr>
        <p:txBody>
          <a:bodyPr>
            <a:normAutofit/>
          </a:bodyPr>
          <a:lstStyle/>
          <a:p>
            <a:pPr marL="285750" indent="-285750" algn="l">
              <a:buFontTx/>
              <a:buChar char="-"/>
            </a:pPr>
            <a:r>
              <a:rPr lang="en-US" sz="1800" b="1" dirty="0" err="1"/>
              <a:t>Bieden</a:t>
            </a:r>
            <a:r>
              <a:rPr lang="en-US" sz="1800" b="1" dirty="0"/>
              <a:t> </a:t>
            </a:r>
            <a:r>
              <a:rPr lang="en-US" sz="1800" b="1" dirty="0" err="1"/>
              <a:t>jullie</a:t>
            </a:r>
            <a:r>
              <a:rPr lang="en-US" sz="1800" b="1" dirty="0"/>
              <a:t> nu </a:t>
            </a:r>
            <a:r>
              <a:rPr lang="en-US" sz="1800" b="1" dirty="0" err="1"/>
              <a:t>oudertrainingen</a:t>
            </a:r>
            <a:r>
              <a:rPr lang="en-US" sz="1800" b="1" dirty="0"/>
              <a:t> </a:t>
            </a:r>
            <a:r>
              <a:rPr lang="en-US" sz="1800" b="1" dirty="0" err="1"/>
              <a:t>aan</a:t>
            </a:r>
            <a:r>
              <a:rPr lang="en-US" sz="1800" b="1" dirty="0"/>
              <a:t>?</a:t>
            </a:r>
          </a:p>
          <a:p>
            <a:pPr algn="l"/>
            <a:endParaRPr lang="en-US" sz="1800" b="1" dirty="0"/>
          </a:p>
          <a:p>
            <a:pPr marL="285750" indent="-285750" algn="l">
              <a:buFontTx/>
              <a:buChar char="-"/>
            </a:pPr>
            <a:r>
              <a:rPr lang="en-US" sz="1800" b="1" dirty="0" err="1"/>
              <a:t>Werken</a:t>
            </a:r>
            <a:r>
              <a:rPr lang="en-US" sz="1800" b="1" dirty="0"/>
              <a:t> </a:t>
            </a:r>
            <a:r>
              <a:rPr lang="en-US" sz="1800" b="1" dirty="0" err="1"/>
              <a:t>jullie</a:t>
            </a:r>
            <a:r>
              <a:rPr lang="en-US" sz="1800" b="1" dirty="0"/>
              <a:t> met </a:t>
            </a:r>
            <a:r>
              <a:rPr lang="en-US" sz="1800" b="1" dirty="0" err="1"/>
              <a:t>verbindend</a:t>
            </a:r>
            <a:r>
              <a:rPr lang="en-US" sz="1800" b="1" dirty="0"/>
              <a:t> </a:t>
            </a:r>
            <a:r>
              <a:rPr lang="en-US" sz="1800" b="1" dirty="0" err="1"/>
              <a:t>gezag</a:t>
            </a:r>
            <a:r>
              <a:rPr lang="en-US" sz="1800" b="1" dirty="0"/>
              <a:t>?</a:t>
            </a:r>
          </a:p>
          <a:p>
            <a:pPr algn="l"/>
            <a:endParaRPr lang="en-US" sz="1800" b="1" dirty="0"/>
          </a:p>
          <a:p>
            <a:pPr marL="285750" indent="-285750" algn="l">
              <a:buFontTx/>
              <a:buChar char="-"/>
            </a:pPr>
            <a:r>
              <a:rPr lang="en-US" sz="1800" b="1" dirty="0" err="1"/>
              <a:t>Welke</a:t>
            </a:r>
            <a:r>
              <a:rPr lang="en-US" sz="1800" b="1" dirty="0"/>
              <a:t> van de 5 </a:t>
            </a:r>
            <a:r>
              <a:rPr lang="en-US" sz="1800" b="1" dirty="0" err="1"/>
              <a:t>pijlers</a:t>
            </a:r>
            <a:r>
              <a:rPr lang="en-US" sz="1800" b="1" dirty="0"/>
              <a:t> </a:t>
            </a:r>
            <a:r>
              <a:rPr lang="en-US" sz="1800" b="1" dirty="0" err="1"/>
              <a:t>zijn</a:t>
            </a:r>
            <a:r>
              <a:rPr lang="en-US" sz="1800" b="1" dirty="0"/>
              <a:t> het </a:t>
            </a:r>
            <a:r>
              <a:rPr lang="en-US" sz="1800" b="1" dirty="0" err="1"/>
              <a:t>lastigste</a:t>
            </a:r>
            <a:r>
              <a:rPr lang="en-US" sz="1800" b="1" dirty="0"/>
              <a:t> </a:t>
            </a:r>
            <a:r>
              <a:rPr lang="en-US" sz="1800" b="1" dirty="0" err="1"/>
              <a:t>te</a:t>
            </a:r>
            <a:r>
              <a:rPr lang="en-US" sz="1800" b="1" dirty="0"/>
              <a:t> </a:t>
            </a:r>
            <a:r>
              <a:rPr lang="en-US" sz="1800" b="1" dirty="0" err="1"/>
              <a:t>beinvloeden</a:t>
            </a:r>
            <a:r>
              <a:rPr lang="en-US" sz="1800" b="1" dirty="0"/>
              <a:t>?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b="1" dirty="0" err="1"/>
              <a:t>Zelfcontrole</a:t>
            </a:r>
            <a:r>
              <a:rPr lang="en-US" sz="1400" b="1" dirty="0"/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b="1" dirty="0" err="1"/>
              <a:t>Aanwezigheid</a:t>
            </a:r>
            <a:r>
              <a:rPr lang="en-US" sz="1400" b="1" dirty="0"/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b="1" dirty="0" err="1"/>
              <a:t>Relatie</a:t>
            </a:r>
            <a:r>
              <a:rPr lang="en-US" sz="1400" b="1" dirty="0"/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b="1" dirty="0" err="1"/>
              <a:t>Netwerk</a:t>
            </a:r>
            <a:r>
              <a:rPr lang="en-US" sz="1400" b="1" dirty="0"/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b="1" dirty="0" err="1"/>
              <a:t>Verzet</a:t>
            </a:r>
            <a:r>
              <a:rPr lang="en-US" sz="1400" b="1" dirty="0"/>
              <a:t>.</a:t>
            </a:r>
          </a:p>
          <a:p>
            <a:pPr algn="l"/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nl-NL" sz="1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1BBF4F8-1BC1-8004-74C8-2EEEA695D2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15" t="45240" r="57515" b="40872"/>
          <a:stretch/>
        </p:blipFill>
        <p:spPr bwMode="auto">
          <a:xfrm>
            <a:off x="5895751" y="2458904"/>
            <a:ext cx="5708649" cy="191021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Pijl: rechts 4">
            <a:extLst>
              <a:ext uri="{FF2B5EF4-FFF2-40B4-BE49-F238E27FC236}">
                <a16:creationId xmlns:a16="http://schemas.microsoft.com/office/drawing/2014/main" id="{D837EB4B-AC28-4E12-4811-93EB747CF429}"/>
              </a:ext>
            </a:extLst>
          </p:cNvPr>
          <p:cNvSpPr/>
          <p:nvPr/>
        </p:nvSpPr>
        <p:spPr>
          <a:xfrm>
            <a:off x="356135" y="11082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632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4004A-A9C7-3F71-444C-88C0E42A7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135" y="529389"/>
            <a:ext cx="4735629" cy="1642311"/>
          </a:xfrm>
        </p:spPr>
        <p:txBody>
          <a:bodyPr>
            <a:normAutofit/>
          </a:bodyPr>
          <a:lstStyle/>
          <a:p>
            <a:r>
              <a:rPr lang="en-US" sz="3700" b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endParaRPr lang="nl-NL" sz="3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3FDC5E-41B0-D1FD-3227-80465DE1A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107" y="2110037"/>
            <a:ext cx="4088283" cy="4421393"/>
          </a:xfrm>
        </p:spPr>
        <p:txBody>
          <a:bodyPr>
            <a:normAutofit/>
          </a:bodyPr>
          <a:lstStyle/>
          <a:p>
            <a:pPr algn="l"/>
            <a:r>
              <a:rPr lang="en-US" b="1" i="1" dirty="0"/>
              <a:t>-</a:t>
            </a:r>
            <a:r>
              <a:rPr lang="en-US" b="1" i="1" dirty="0" err="1"/>
              <a:t>Eerst</a:t>
            </a:r>
            <a:r>
              <a:rPr lang="en-US" b="1" i="1" dirty="0"/>
              <a:t> </a:t>
            </a:r>
            <a:r>
              <a:rPr lang="en-US" b="1" i="1" dirty="0" err="1"/>
              <a:t>connectie</a:t>
            </a:r>
            <a:r>
              <a:rPr lang="en-US" b="1" i="1" dirty="0"/>
              <a:t>, dan </a:t>
            </a:r>
            <a:r>
              <a:rPr lang="en-US" b="1" i="1" dirty="0" err="1"/>
              <a:t>correctie</a:t>
            </a:r>
            <a:r>
              <a:rPr lang="en-US" b="1" i="1" dirty="0"/>
              <a:t>.</a:t>
            </a:r>
          </a:p>
          <a:p>
            <a:pPr marL="342900" indent="-342900" algn="l">
              <a:buFontTx/>
              <a:buChar char="-"/>
            </a:pPr>
            <a:endParaRPr lang="en-US" sz="2000" b="1" i="1" dirty="0"/>
          </a:p>
          <a:p>
            <a:pPr marL="342900" indent="-342900" algn="l">
              <a:buFontTx/>
              <a:buChar char="-"/>
            </a:pPr>
            <a:endParaRPr lang="en-US" sz="2000" b="1" i="1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Ervaringsdeskundige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ouders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  <a:p>
            <a:pPr marL="342900" indent="-342900" algn="l">
              <a:buFontTx/>
              <a:buChar char="-"/>
            </a:pPr>
            <a:endParaRPr lang="en-US" sz="2000" b="1" i="1" dirty="0"/>
          </a:p>
          <a:p>
            <a:pPr algn="l"/>
            <a:endParaRPr lang="en-US" sz="2000" b="1" i="1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-Psycho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educatie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  <a:p>
            <a:pPr algn="l"/>
            <a:endParaRPr lang="en-US" sz="2000" b="1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nl-NL" sz="1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1BBF4F8-1BC1-8004-74C8-2EEEA695D2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15" t="45240" r="57515" b="40872"/>
          <a:stretch/>
        </p:blipFill>
        <p:spPr bwMode="auto">
          <a:xfrm>
            <a:off x="5895751" y="2458904"/>
            <a:ext cx="5708649" cy="191021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37B4004A-A9C7-3F71-444C-88C0E42A76B9}"/>
              </a:ext>
            </a:extLst>
          </p:cNvPr>
          <p:cNvSpPr txBox="1">
            <a:spLocks/>
          </p:cNvSpPr>
          <p:nvPr/>
        </p:nvSpPr>
        <p:spPr>
          <a:xfrm>
            <a:off x="266327" y="201206"/>
            <a:ext cx="4735629" cy="17076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700" b="1" dirty="0" err="1">
                <a:solidFill>
                  <a:schemeClr val="accent1">
                    <a:lumMod val="75000"/>
                  </a:schemeClr>
                </a:solidFill>
              </a:rPr>
              <a:t>Aanpassingen</a:t>
            </a:r>
            <a:r>
              <a:rPr lang="en-US" sz="3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700" b="1" dirty="0" err="1">
                <a:solidFill>
                  <a:schemeClr val="accent1">
                    <a:lumMod val="75000"/>
                  </a:schemeClr>
                </a:solidFill>
              </a:rPr>
              <a:t>Verbindend</a:t>
            </a:r>
            <a:r>
              <a:rPr lang="en-US" sz="3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700" b="1" dirty="0" err="1">
                <a:solidFill>
                  <a:schemeClr val="accent1">
                    <a:lumMod val="75000"/>
                  </a:schemeClr>
                </a:solidFill>
              </a:rPr>
              <a:t>gezag</a:t>
            </a:r>
            <a:r>
              <a:rPr lang="en-US" sz="3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700" b="1" dirty="0" err="1">
                <a:solidFill>
                  <a:schemeClr val="accent1">
                    <a:lumMod val="75000"/>
                  </a:schemeClr>
                </a:solidFill>
              </a:rPr>
              <a:t>bij</a:t>
            </a:r>
            <a:r>
              <a:rPr lang="en-US" sz="3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700" b="1" dirty="0" err="1">
                <a:solidFill>
                  <a:schemeClr val="accent1">
                    <a:lumMod val="75000"/>
                  </a:schemeClr>
                </a:solidFill>
              </a:rPr>
              <a:t>suicidaliteit</a:t>
            </a:r>
            <a:r>
              <a:rPr lang="en-US" sz="37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nl-NL" sz="3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Afbeelding 6" descr="Persoon buiten in de sneeuw, die handschoenen draagt en met de handen een hart vormt">
            <a:extLst>
              <a:ext uri="{FF2B5EF4-FFF2-40B4-BE49-F238E27FC236}">
                <a16:creationId xmlns:a16="http://schemas.microsoft.com/office/drawing/2014/main" id="{564ED51C-A691-8E96-33C8-AF7529ABA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809" y="2087855"/>
            <a:ext cx="2135375" cy="1226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Afbeelding 7" descr="Handen omhoog">
            <a:extLst>
              <a:ext uri="{FF2B5EF4-FFF2-40B4-BE49-F238E27FC236}">
                <a16:creationId xmlns:a16="http://schemas.microsoft.com/office/drawing/2014/main" id="{43D7B5D1-62FD-EFA4-C879-CBA348514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198" y="3656657"/>
            <a:ext cx="1838985" cy="1225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C34150C-DDFE-B013-7413-EABAEF543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9" t="11123" r="22401" b="14285"/>
          <a:stretch/>
        </p:blipFill>
        <p:spPr bwMode="auto">
          <a:xfrm>
            <a:off x="3551421" y="5164924"/>
            <a:ext cx="2012762" cy="1307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11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4004A-A9C7-3F71-444C-88C0E42A7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135" y="342900"/>
            <a:ext cx="4591766" cy="563336"/>
          </a:xfrm>
        </p:spPr>
        <p:txBody>
          <a:bodyPr>
            <a:normAutofit fontScale="90000"/>
          </a:bodyPr>
          <a:lstStyle/>
          <a:p>
            <a:r>
              <a:rPr lang="en-US" sz="3700" b="1" dirty="0" err="1">
                <a:solidFill>
                  <a:schemeClr val="accent1">
                    <a:lumMod val="75000"/>
                  </a:schemeClr>
                </a:solidFill>
              </a:rPr>
              <a:t>Verschil</a:t>
            </a:r>
            <a:r>
              <a:rPr lang="en-US" sz="3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700" b="1" dirty="0" err="1">
                <a:solidFill>
                  <a:schemeClr val="accent1">
                    <a:lumMod val="75000"/>
                  </a:schemeClr>
                </a:solidFill>
              </a:rPr>
              <a:t>oudergroepen</a:t>
            </a:r>
            <a:r>
              <a:rPr lang="en-US" sz="3700" b="1" dirty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nl-NL" sz="3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3FDC5E-41B0-D1FD-3227-80465DE1A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586" y="1698172"/>
            <a:ext cx="4670315" cy="4882242"/>
          </a:xfrm>
        </p:spPr>
        <p:txBody>
          <a:bodyPr>
            <a:normAutofit/>
          </a:bodyPr>
          <a:lstStyle/>
          <a:p>
            <a:endParaRPr lang="nl-NL" sz="1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1BBF4F8-1BC1-8004-74C8-2EEEA695D2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15" t="45240" r="57515" b="40872"/>
          <a:stretch/>
        </p:blipFill>
        <p:spPr bwMode="auto">
          <a:xfrm>
            <a:off x="5895751" y="2458904"/>
            <a:ext cx="5708649" cy="191021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B886D8D9-2075-1949-2E94-FA4FA186BD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979315"/>
              </p:ext>
            </p:extLst>
          </p:nvPr>
        </p:nvGraphicFramePr>
        <p:xfrm>
          <a:off x="179614" y="1061357"/>
          <a:ext cx="5716137" cy="56007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7643">
                  <a:extLst>
                    <a:ext uri="{9D8B030D-6E8A-4147-A177-3AD203B41FA5}">
                      <a16:colId xmlns:a16="http://schemas.microsoft.com/office/drawing/2014/main" val="3151535137"/>
                    </a:ext>
                  </a:extLst>
                </a:gridCol>
                <a:gridCol w="2838494">
                  <a:extLst>
                    <a:ext uri="{9D8B030D-6E8A-4147-A177-3AD203B41FA5}">
                      <a16:colId xmlns:a16="http://schemas.microsoft.com/office/drawing/2014/main" val="2550721855"/>
                    </a:ext>
                  </a:extLst>
                </a:gridCol>
              </a:tblGrid>
              <a:tr h="3711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b="1" kern="100" dirty="0">
                          <a:effectLst/>
                        </a:rPr>
                        <a:t>Reguliere oudergroep Verbindend Gezag </a:t>
                      </a:r>
                      <a:endParaRPr lang="nl-NL" sz="10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3" marR="560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 b="1" kern="100" dirty="0">
                          <a:effectLst/>
                        </a:rPr>
                        <a:t>Oudergroep bij suïcidaliteit  </a:t>
                      </a:r>
                      <a:endParaRPr lang="nl-NL" sz="9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3" marR="56093" marT="0" marB="0"/>
                </a:tc>
                <a:extLst>
                  <a:ext uri="{0D108BD9-81ED-4DB2-BD59-A6C34878D82A}">
                    <a16:rowId xmlns:a16="http://schemas.microsoft.com/office/drawing/2014/main" val="181653141"/>
                  </a:ext>
                </a:extLst>
              </a:tr>
              <a:tr h="1824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 kern="100" dirty="0">
                          <a:effectLst/>
                        </a:rPr>
                        <a:t>Poliklinisch aangeboden </a:t>
                      </a:r>
                      <a:endParaRPr lang="nl-NL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3" marR="560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 kern="100">
                          <a:effectLst/>
                        </a:rPr>
                        <a:t>Ingebed in behandeling </a:t>
                      </a:r>
                      <a:endParaRPr lang="nl-NL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3" marR="56093" marT="0" marB="0"/>
                </a:tc>
                <a:extLst>
                  <a:ext uri="{0D108BD9-81ED-4DB2-BD59-A6C34878D82A}">
                    <a16:rowId xmlns:a16="http://schemas.microsoft.com/office/drawing/2014/main" val="3235503280"/>
                  </a:ext>
                </a:extLst>
              </a:tr>
              <a:tr h="560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 kern="100">
                          <a:effectLst/>
                        </a:rPr>
                        <a:t>Ouders van allerlei “doelgroepen” bij elkaar in de oudergroep </a:t>
                      </a:r>
                      <a:endParaRPr lang="nl-NL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3" marR="560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 kern="100">
                          <a:effectLst/>
                        </a:rPr>
                        <a:t>Ouders bij elkaar van jongeren in behandeling voor suïcidaliteit en zelfbeschadiging </a:t>
                      </a:r>
                      <a:endParaRPr lang="nl-NL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3" marR="56093" marT="0" marB="0"/>
                </a:tc>
                <a:extLst>
                  <a:ext uri="{0D108BD9-81ED-4DB2-BD59-A6C34878D82A}">
                    <a16:rowId xmlns:a16="http://schemas.microsoft.com/office/drawing/2014/main" val="3439408987"/>
                  </a:ext>
                </a:extLst>
              </a:tr>
              <a:tr h="3712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 kern="100">
                          <a:effectLst/>
                        </a:rPr>
                        <a:t>Aparte systeemtherapeut / ouderbegeleider </a:t>
                      </a:r>
                      <a:endParaRPr lang="nl-NL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3" marR="560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 kern="100">
                          <a:effectLst/>
                        </a:rPr>
                        <a:t>Systeemtherapeut verbonden aan de behandeling </a:t>
                      </a:r>
                      <a:endParaRPr lang="nl-NL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3" marR="56093" marT="0" marB="0"/>
                </a:tc>
                <a:extLst>
                  <a:ext uri="{0D108BD9-81ED-4DB2-BD59-A6C34878D82A}">
                    <a16:rowId xmlns:a16="http://schemas.microsoft.com/office/drawing/2014/main" val="1644769512"/>
                  </a:ext>
                </a:extLst>
              </a:tr>
              <a:tr h="7488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 kern="100">
                          <a:effectLst/>
                        </a:rPr>
                        <a:t>Training met een co-trainer (niet altijd verbonden aan de jongere) </a:t>
                      </a:r>
                      <a:endParaRPr lang="nl-NL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3" marR="560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 kern="100" dirty="0">
                          <a:effectLst/>
                        </a:rPr>
                        <a:t>Training gegeven door behandelaren van jongeren en gezin (systeemtherapeut, psycholoog en sociotherapeut) </a:t>
                      </a:r>
                      <a:endParaRPr lang="nl-NL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3" marR="56093" marT="0" marB="0"/>
                </a:tc>
                <a:extLst>
                  <a:ext uri="{0D108BD9-81ED-4DB2-BD59-A6C34878D82A}">
                    <a16:rowId xmlns:a16="http://schemas.microsoft.com/office/drawing/2014/main" val="3584447386"/>
                  </a:ext>
                </a:extLst>
              </a:tr>
              <a:tr h="3712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 kern="100">
                          <a:effectLst/>
                        </a:rPr>
                        <a:t>Geen psycho-educatie </a:t>
                      </a:r>
                      <a:endParaRPr lang="nl-NL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3" marR="560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 kern="100">
                          <a:effectLst/>
                        </a:rPr>
                        <a:t>Psycho-educatie over suïcidaliteit en zelfbeschadiging </a:t>
                      </a:r>
                      <a:endParaRPr lang="nl-NL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3" marR="56093" marT="0" marB="0"/>
                </a:tc>
                <a:extLst>
                  <a:ext uri="{0D108BD9-81ED-4DB2-BD59-A6C34878D82A}">
                    <a16:rowId xmlns:a16="http://schemas.microsoft.com/office/drawing/2014/main" val="2009001232"/>
                  </a:ext>
                </a:extLst>
              </a:tr>
              <a:tr h="7488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 kern="100">
                          <a:effectLst/>
                        </a:rPr>
                        <a:t>Training gericht op leren vaardigheden </a:t>
                      </a:r>
                      <a:endParaRPr lang="nl-NL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3" marR="560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 kern="100">
                          <a:effectLst/>
                        </a:rPr>
                        <a:t>Training gericht op en leren van vaardigheden en lotgenoten contact waarbij extra veel tijd is voor eigen verhaal delen </a:t>
                      </a:r>
                      <a:endParaRPr lang="nl-NL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3" marR="56093" marT="0" marB="0"/>
                </a:tc>
                <a:extLst>
                  <a:ext uri="{0D108BD9-81ED-4DB2-BD59-A6C34878D82A}">
                    <a16:rowId xmlns:a16="http://schemas.microsoft.com/office/drawing/2014/main" val="2792088503"/>
                  </a:ext>
                </a:extLst>
              </a:tr>
              <a:tr h="1824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 kern="100">
                          <a:effectLst/>
                        </a:rPr>
                        <a:t>Supportersavond zonder jongere </a:t>
                      </a:r>
                      <a:endParaRPr lang="nl-NL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3" marR="560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 kern="100">
                          <a:effectLst/>
                        </a:rPr>
                        <a:t>Supportersavond met jongere erbij </a:t>
                      </a:r>
                      <a:endParaRPr lang="nl-NL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3" marR="56093" marT="0" marB="0"/>
                </a:tc>
                <a:extLst>
                  <a:ext uri="{0D108BD9-81ED-4DB2-BD59-A6C34878D82A}">
                    <a16:rowId xmlns:a16="http://schemas.microsoft.com/office/drawing/2014/main" val="826645514"/>
                  </a:ext>
                </a:extLst>
              </a:tr>
              <a:tr h="16930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 kern="100">
                          <a:effectLst/>
                        </a:rPr>
                        <a:t>De 5 pijlers Geweldloos Verzet worden behandeld </a:t>
                      </a:r>
                      <a:endParaRPr lang="nl-NL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3" marR="560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 kern="100" dirty="0">
                          <a:effectLst/>
                        </a:rPr>
                        <a:t>De vijf pijlers worden behandeld, met toevoeging biosociale theorie en valideren van zelfbeschadigend en suïcidaal gedrag; In de brief extra aandacht voor relatie herstel en validatie; Ouders oefenen met valideren; Verschil behandelen tussen steunen en beschermen; autonomie vanuit verbinding </a:t>
                      </a:r>
                      <a:endParaRPr lang="nl-NL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3" marR="56093" marT="0" marB="0"/>
                </a:tc>
                <a:extLst>
                  <a:ext uri="{0D108BD9-81ED-4DB2-BD59-A6C34878D82A}">
                    <a16:rowId xmlns:a16="http://schemas.microsoft.com/office/drawing/2014/main" val="1973721656"/>
                  </a:ext>
                </a:extLst>
              </a:tr>
              <a:tr h="3711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 kern="100">
                          <a:effectLst/>
                        </a:rPr>
                        <a:t>6 tot 8 sessies </a:t>
                      </a:r>
                      <a:endParaRPr lang="nl-NL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3" marR="560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 kern="100" dirty="0">
                          <a:effectLst/>
                        </a:rPr>
                        <a:t>12 sessies en 2 supporters bijeenkomsten </a:t>
                      </a:r>
                      <a:endParaRPr lang="nl-NL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3" marR="56093" marT="0" marB="0"/>
                </a:tc>
                <a:extLst>
                  <a:ext uri="{0D108BD9-81ED-4DB2-BD59-A6C34878D82A}">
                    <a16:rowId xmlns:a16="http://schemas.microsoft.com/office/drawing/2014/main" val="295685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900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4004A-A9C7-3F71-444C-88C0E42A7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51" y="179615"/>
            <a:ext cx="4806014" cy="15430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700" b="1" dirty="0" err="1">
                <a:solidFill>
                  <a:schemeClr val="accent1">
                    <a:lumMod val="75000"/>
                  </a:schemeClr>
                </a:solidFill>
              </a:rPr>
              <a:t>Ontstaan</a:t>
            </a:r>
            <a:r>
              <a:rPr lang="en-US" sz="3700" b="1" dirty="0">
                <a:solidFill>
                  <a:schemeClr val="accent1">
                    <a:lumMod val="75000"/>
                  </a:schemeClr>
                </a:solidFill>
              </a:rPr>
              <a:t> van de </a:t>
            </a:r>
            <a:r>
              <a:rPr lang="en-US" sz="3700" b="1" dirty="0" err="1">
                <a:solidFill>
                  <a:schemeClr val="accent1">
                    <a:lumMod val="75000"/>
                  </a:schemeClr>
                </a:solidFill>
              </a:rPr>
              <a:t>kortdurende</a:t>
            </a:r>
            <a:r>
              <a:rPr lang="en-US" sz="3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700" b="1" dirty="0" err="1">
                <a:solidFill>
                  <a:schemeClr val="accent1">
                    <a:lumMod val="75000"/>
                  </a:schemeClr>
                </a:solidFill>
              </a:rPr>
              <a:t>oudergroep</a:t>
            </a:r>
            <a:r>
              <a:rPr lang="en-US" sz="37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nl-NL" sz="3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3FDC5E-41B0-D1FD-3227-80465DE1A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751" y="2016579"/>
            <a:ext cx="4563835" cy="4425042"/>
          </a:xfrm>
        </p:spPr>
        <p:txBody>
          <a:bodyPr>
            <a:normAutofit lnSpcReduction="10000"/>
          </a:bodyPr>
          <a:lstStyle/>
          <a:p>
            <a:pPr marL="285750" indent="-285750" algn="l">
              <a:buFontTx/>
              <a:buChar char="-"/>
            </a:pPr>
            <a:r>
              <a:rPr lang="en-US" sz="1800" dirty="0"/>
              <a:t>Wens om alle </a:t>
            </a:r>
            <a:r>
              <a:rPr lang="en-US" sz="1800" dirty="0" err="1"/>
              <a:t>ouders</a:t>
            </a:r>
            <a:r>
              <a:rPr lang="en-US" sz="1800" dirty="0"/>
              <a:t> </a:t>
            </a:r>
            <a:r>
              <a:rPr lang="en-US" sz="1800" dirty="0" err="1"/>
              <a:t>deze</a:t>
            </a:r>
            <a:r>
              <a:rPr lang="en-US" sz="1800" dirty="0"/>
              <a:t> </a:t>
            </a:r>
            <a:r>
              <a:rPr lang="en-US" sz="1800" dirty="0" err="1"/>
              <a:t>ervaring</a:t>
            </a:r>
            <a:r>
              <a:rPr lang="en-US" sz="1800" dirty="0"/>
              <a:t> mee </a:t>
            </a:r>
            <a:r>
              <a:rPr lang="en-US" sz="1800" dirty="0" err="1"/>
              <a:t>te</a:t>
            </a:r>
            <a:r>
              <a:rPr lang="en-US" sz="1800" dirty="0"/>
              <a:t> </a:t>
            </a:r>
            <a:r>
              <a:rPr lang="en-US" sz="1800" dirty="0" err="1"/>
              <a:t>geven</a:t>
            </a:r>
            <a:r>
              <a:rPr lang="en-US" sz="1800" dirty="0"/>
              <a:t>.</a:t>
            </a:r>
          </a:p>
          <a:p>
            <a:pPr marL="285750" indent="-285750" algn="l">
              <a:buFontTx/>
              <a:buChar char="-"/>
            </a:pPr>
            <a:r>
              <a:rPr lang="en-US" sz="1800" dirty="0"/>
              <a:t>IHT is </a:t>
            </a:r>
            <a:r>
              <a:rPr lang="en-US" sz="1800" dirty="0" err="1"/>
              <a:t>kort</a:t>
            </a:r>
            <a:r>
              <a:rPr lang="en-US" sz="1800" dirty="0"/>
              <a:t> </a:t>
            </a:r>
            <a:r>
              <a:rPr lang="en-US" sz="1800" dirty="0" err="1"/>
              <a:t>traject</a:t>
            </a:r>
            <a:r>
              <a:rPr lang="en-US" sz="1800" dirty="0"/>
              <a:t>, </a:t>
            </a:r>
            <a:r>
              <a:rPr lang="en-US" sz="1800" dirty="0" err="1"/>
              <a:t>vaak</a:t>
            </a:r>
            <a:r>
              <a:rPr lang="en-US" sz="1800" dirty="0"/>
              <a:t> </a:t>
            </a:r>
            <a:r>
              <a:rPr lang="en-US" sz="1800" dirty="0" err="1"/>
              <a:t>niet</a:t>
            </a:r>
            <a:r>
              <a:rPr lang="en-US" sz="1800" dirty="0"/>
              <a:t> in </a:t>
            </a:r>
            <a:r>
              <a:rPr lang="en-US" sz="1800" dirty="0" err="1"/>
              <a:t>zorg</a:t>
            </a:r>
            <a:r>
              <a:rPr lang="en-US" sz="1800" dirty="0"/>
              <a:t> </a:t>
            </a:r>
            <a:r>
              <a:rPr lang="en-US" sz="1800" dirty="0" err="1"/>
              <a:t>bij</a:t>
            </a:r>
            <a:r>
              <a:rPr lang="en-US" sz="1800" dirty="0"/>
              <a:t> Curium.</a:t>
            </a:r>
          </a:p>
          <a:p>
            <a:pPr marL="285750" indent="-285750" algn="l">
              <a:buFontTx/>
              <a:buChar char="-"/>
            </a:pPr>
            <a:r>
              <a:rPr lang="en-US" sz="1800" dirty="0"/>
              <a:t>Lange </a:t>
            </a:r>
            <a:r>
              <a:rPr lang="en-US" sz="1800" dirty="0" err="1"/>
              <a:t>oudergroep</a:t>
            </a:r>
            <a:r>
              <a:rPr lang="en-US" sz="1800" dirty="0"/>
              <a:t> </a:t>
            </a:r>
            <a:r>
              <a:rPr lang="en-US" sz="1800" dirty="0" err="1"/>
              <a:t>niet</a:t>
            </a:r>
            <a:r>
              <a:rPr lang="en-US" sz="1800" dirty="0"/>
              <a:t> </a:t>
            </a:r>
            <a:r>
              <a:rPr lang="en-US" sz="1800" dirty="0" err="1"/>
              <a:t>voldoende</a:t>
            </a:r>
            <a:r>
              <a:rPr lang="en-US" sz="1800" dirty="0"/>
              <a:t> </a:t>
            </a:r>
            <a:r>
              <a:rPr lang="en-US" sz="1800" dirty="0" err="1"/>
              <a:t>doorstroom</a:t>
            </a:r>
            <a:r>
              <a:rPr lang="en-US" sz="1800" dirty="0"/>
              <a:t> </a:t>
            </a:r>
            <a:r>
              <a:rPr lang="en-US" sz="1800" dirty="0" err="1"/>
              <a:t>dus</a:t>
            </a:r>
            <a:r>
              <a:rPr lang="en-US" sz="1800" dirty="0"/>
              <a:t> minder </a:t>
            </a:r>
            <a:r>
              <a:rPr lang="en-US" sz="1800" dirty="0" err="1"/>
              <a:t>kans</a:t>
            </a:r>
            <a:r>
              <a:rPr lang="en-US" sz="1800" dirty="0"/>
              <a:t> om mee </a:t>
            </a:r>
            <a:r>
              <a:rPr lang="en-US" sz="1800" dirty="0" err="1"/>
              <a:t>te</a:t>
            </a:r>
            <a:r>
              <a:rPr lang="en-US" sz="1800" dirty="0"/>
              <a:t> </a:t>
            </a:r>
            <a:r>
              <a:rPr lang="en-US" sz="1800" dirty="0" err="1"/>
              <a:t>doen</a:t>
            </a:r>
            <a:r>
              <a:rPr lang="en-US" sz="1800" dirty="0"/>
              <a:t>.</a:t>
            </a:r>
          </a:p>
          <a:p>
            <a:pPr algn="l"/>
            <a:endParaRPr lang="en-US" sz="1800" dirty="0"/>
          </a:p>
          <a:p>
            <a:pPr algn="l"/>
            <a:r>
              <a:rPr lang="en-US" sz="1800" u="sng" dirty="0"/>
              <a:t>Dus</a:t>
            </a:r>
            <a:r>
              <a:rPr lang="en-US" sz="1800" dirty="0"/>
              <a:t>;</a:t>
            </a:r>
          </a:p>
          <a:p>
            <a:pPr marL="285750" indent="-285750" algn="l">
              <a:buFontTx/>
              <a:buChar char="-"/>
            </a:pPr>
            <a:r>
              <a:rPr lang="en-US" sz="1800" dirty="0"/>
              <a:t>4 </a:t>
            </a:r>
            <a:r>
              <a:rPr lang="en-US" sz="1800" dirty="0" err="1"/>
              <a:t>bijeenkomsten</a:t>
            </a:r>
            <a:endParaRPr lang="en-US" sz="1800" dirty="0"/>
          </a:p>
          <a:p>
            <a:pPr marL="285750" indent="-285750" algn="l">
              <a:buFontTx/>
              <a:buChar char="-"/>
            </a:pPr>
            <a:r>
              <a:rPr lang="en-US" sz="1800" dirty="0"/>
              <a:t>3 tot 5 </a:t>
            </a:r>
            <a:r>
              <a:rPr lang="en-US" sz="1800" dirty="0" err="1"/>
              <a:t>gezinnen</a:t>
            </a:r>
            <a:r>
              <a:rPr lang="en-US" sz="1800" dirty="0"/>
              <a:t> (</a:t>
            </a:r>
            <a:r>
              <a:rPr lang="en-US" sz="1800" dirty="0" err="1"/>
              <a:t>ouders</a:t>
            </a:r>
            <a:r>
              <a:rPr lang="en-US" sz="1800" dirty="0"/>
              <a:t> of </a:t>
            </a:r>
            <a:r>
              <a:rPr lang="en-US" sz="1800" dirty="0" err="1"/>
              <a:t>ouderparen</a:t>
            </a:r>
            <a:r>
              <a:rPr lang="en-US" sz="1800" dirty="0"/>
              <a:t>)</a:t>
            </a:r>
          </a:p>
          <a:p>
            <a:pPr marL="285750" indent="-285750" algn="l">
              <a:buFontTx/>
              <a:buChar char="-"/>
            </a:pPr>
            <a:r>
              <a:rPr lang="en-US" sz="1800" dirty="0" err="1"/>
              <a:t>Kortdurend</a:t>
            </a:r>
            <a:r>
              <a:rPr lang="en-US" sz="1800" dirty="0"/>
              <a:t> </a:t>
            </a:r>
            <a:r>
              <a:rPr lang="en-US" sz="1800" dirty="0" err="1"/>
              <a:t>dus</a:t>
            </a:r>
            <a:r>
              <a:rPr lang="en-US" sz="1800" dirty="0"/>
              <a:t> </a:t>
            </a:r>
            <a:r>
              <a:rPr lang="en-US" sz="1800" dirty="0" err="1"/>
              <a:t>snellere</a:t>
            </a:r>
            <a:r>
              <a:rPr lang="en-US" sz="1800" dirty="0"/>
              <a:t> </a:t>
            </a:r>
            <a:r>
              <a:rPr lang="en-US" sz="1800" dirty="0" err="1"/>
              <a:t>doorstroom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grotere</a:t>
            </a:r>
            <a:r>
              <a:rPr lang="en-US" sz="1800" dirty="0"/>
              <a:t> </a:t>
            </a:r>
            <a:r>
              <a:rPr lang="en-US" sz="1800" dirty="0" err="1"/>
              <a:t>kans</a:t>
            </a:r>
            <a:r>
              <a:rPr lang="en-US" sz="1800" dirty="0"/>
              <a:t> </a:t>
            </a:r>
            <a:r>
              <a:rPr lang="en-US" sz="1800" dirty="0" err="1"/>
              <a:t>dat</a:t>
            </a:r>
            <a:r>
              <a:rPr lang="en-US" sz="1800" dirty="0"/>
              <a:t> </a:t>
            </a:r>
            <a:r>
              <a:rPr lang="en-US" sz="1800" dirty="0" err="1"/>
              <a:t>ouders</a:t>
            </a:r>
            <a:r>
              <a:rPr lang="en-US" sz="1800" dirty="0"/>
              <a:t> mee </a:t>
            </a:r>
            <a:r>
              <a:rPr lang="en-US" sz="1800" dirty="0" err="1"/>
              <a:t>kunnen</a:t>
            </a:r>
            <a:r>
              <a:rPr lang="en-US" sz="1800" dirty="0"/>
              <a:t> </a:t>
            </a:r>
            <a:r>
              <a:rPr lang="en-US" sz="1800" dirty="0" err="1"/>
              <a:t>doen</a:t>
            </a:r>
            <a:r>
              <a:rPr lang="en-US" sz="1800" dirty="0"/>
              <a:t>.</a:t>
            </a:r>
          </a:p>
          <a:p>
            <a:pPr marL="285750" indent="-285750" algn="l">
              <a:buFontTx/>
              <a:buChar char="-"/>
            </a:pPr>
            <a:endParaRPr lang="en-US" sz="1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285750" indent="-285750" algn="l">
              <a:buFontTx/>
              <a:buChar char="-"/>
            </a:pPr>
            <a:endParaRPr lang="nl-NL" sz="1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1BBF4F8-1BC1-8004-74C8-2EEEA695D2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15" t="45240" r="57515" b="40872"/>
          <a:stretch/>
        </p:blipFill>
        <p:spPr bwMode="auto">
          <a:xfrm>
            <a:off x="5895751" y="2458904"/>
            <a:ext cx="5708649" cy="191021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6277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4004A-A9C7-3F71-444C-88C0E42A7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135" y="529390"/>
            <a:ext cx="4735629" cy="1470860"/>
          </a:xfrm>
        </p:spPr>
        <p:txBody>
          <a:bodyPr>
            <a:normAutofit/>
          </a:bodyPr>
          <a:lstStyle/>
          <a:p>
            <a:r>
              <a:rPr lang="en-US" sz="3700" b="1" dirty="0" err="1">
                <a:solidFill>
                  <a:schemeClr val="accent1">
                    <a:lumMod val="75000"/>
                  </a:schemeClr>
                </a:solidFill>
              </a:rPr>
              <a:t>Waar</a:t>
            </a:r>
            <a:r>
              <a:rPr lang="en-US" sz="3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700" b="1" dirty="0" err="1">
                <a:solidFill>
                  <a:schemeClr val="accent1">
                    <a:lumMod val="75000"/>
                  </a:schemeClr>
                </a:solidFill>
              </a:rPr>
              <a:t>hebben</a:t>
            </a:r>
            <a:r>
              <a:rPr lang="en-US" sz="3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700" b="1" dirty="0" err="1">
                <a:solidFill>
                  <a:schemeClr val="accent1">
                    <a:lumMod val="75000"/>
                  </a:schemeClr>
                </a:solidFill>
              </a:rPr>
              <a:t>wij</a:t>
            </a:r>
            <a:r>
              <a:rPr lang="en-US" sz="3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700" b="1" dirty="0" err="1">
                <a:solidFill>
                  <a:schemeClr val="accent1">
                    <a:lumMod val="75000"/>
                  </a:schemeClr>
                </a:solidFill>
              </a:rPr>
              <a:t>ons</a:t>
            </a:r>
            <a:r>
              <a:rPr lang="en-US" sz="3700" b="1" dirty="0">
                <a:solidFill>
                  <a:schemeClr val="accent1">
                    <a:lumMod val="75000"/>
                  </a:schemeClr>
                </a:solidFill>
              </a:rPr>
              <a:t> op </a:t>
            </a:r>
            <a:r>
              <a:rPr lang="en-US" sz="3700" b="1" dirty="0" err="1">
                <a:solidFill>
                  <a:schemeClr val="accent1">
                    <a:lumMod val="75000"/>
                  </a:schemeClr>
                </a:solidFill>
              </a:rPr>
              <a:t>gericht</a:t>
            </a:r>
            <a:r>
              <a:rPr lang="en-US" sz="37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nl-NL" sz="3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3FDC5E-41B0-D1FD-3227-80465DE1A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121" y="2458904"/>
            <a:ext cx="4936643" cy="2129425"/>
          </a:xfrm>
        </p:spPr>
        <p:txBody>
          <a:bodyPr>
            <a:normAutofit/>
          </a:bodyPr>
          <a:lstStyle/>
          <a:p>
            <a:pPr marL="285750" indent="-285750" algn="l">
              <a:buFontTx/>
              <a:buChar char="-"/>
            </a:pPr>
            <a:r>
              <a:rPr lang="en-US" sz="1800" b="1" dirty="0" err="1"/>
              <a:t>Herkenning</a:t>
            </a:r>
            <a:r>
              <a:rPr lang="en-US" sz="1800" b="1" dirty="0"/>
              <a:t> </a:t>
            </a:r>
            <a:r>
              <a:rPr lang="en-US" sz="1800" b="1" dirty="0" err="1"/>
              <a:t>en</a:t>
            </a:r>
            <a:r>
              <a:rPr lang="en-US" sz="1800" b="1" dirty="0"/>
              <a:t> </a:t>
            </a:r>
            <a:r>
              <a:rPr lang="en-US" sz="1800" b="1" dirty="0" err="1"/>
              <a:t>lotgenoten</a:t>
            </a:r>
            <a:r>
              <a:rPr lang="en-US" sz="1800" b="1" dirty="0"/>
              <a:t> contact.</a:t>
            </a:r>
          </a:p>
          <a:p>
            <a:pPr marL="285750" indent="-285750" algn="l">
              <a:buFontTx/>
              <a:buChar char="-"/>
            </a:pPr>
            <a:r>
              <a:rPr lang="en-US" sz="1800" b="1" dirty="0"/>
              <a:t>Kleine </a:t>
            </a:r>
            <a:r>
              <a:rPr lang="en-US" sz="1800" b="1" dirty="0" err="1"/>
              <a:t>stappen</a:t>
            </a:r>
            <a:r>
              <a:rPr lang="en-US" sz="1800" b="1" dirty="0"/>
              <a:t> </a:t>
            </a:r>
            <a:r>
              <a:rPr lang="en-US" sz="1800" b="1" dirty="0" err="1"/>
              <a:t>waar</a:t>
            </a:r>
            <a:r>
              <a:rPr lang="en-US" sz="1800" b="1" dirty="0"/>
              <a:t> </a:t>
            </a:r>
            <a:r>
              <a:rPr lang="en-US" sz="1800" b="1" dirty="0" err="1"/>
              <a:t>ouders</a:t>
            </a:r>
            <a:r>
              <a:rPr lang="en-US" sz="1800" b="1" dirty="0"/>
              <a:t> op de </a:t>
            </a:r>
            <a:r>
              <a:rPr lang="en-US" sz="1800" b="1" dirty="0" err="1"/>
              <a:t>korte</a:t>
            </a:r>
            <a:r>
              <a:rPr lang="en-US" sz="1800" b="1" dirty="0"/>
              <a:t> </a:t>
            </a:r>
            <a:r>
              <a:rPr lang="en-US" sz="1800" b="1" dirty="0" err="1"/>
              <a:t>termijn</a:t>
            </a:r>
            <a:r>
              <a:rPr lang="en-US" sz="1800" b="1" dirty="0"/>
              <a:t> </a:t>
            </a:r>
            <a:r>
              <a:rPr lang="en-US" sz="1800" b="1" dirty="0" err="1"/>
              <a:t>iets</a:t>
            </a:r>
            <a:r>
              <a:rPr lang="en-US" sz="1800" b="1" dirty="0"/>
              <a:t> mee </a:t>
            </a:r>
            <a:r>
              <a:rPr lang="en-US" sz="1800" b="1" dirty="0" err="1"/>
              <a:t>bereiken</a:t>
            </a:r>
            <a:r>
              <a:rPr lang="en-US" sz="1800" b="1" dirty="0"/>
              <a:t>.</a:t>
            </a:r>
          </a:p>
          <a:p>
            <a:pPr marL="285750" indent="-285750" algn="l">
              <a:buFontTx/>
              <a:buChar char="-"/>
            </a:pPr>
            <a:r>
              <a:rPr lang="en-US" sz="1800" b="1" dirty="0"/>
              <a:t>Hoop </a:t>
            </a:r>
            <a:r>
              <a:rPr lang="en-US" sz="1800" b="1" dirty="0" err="1"/>
              <a:t>geven</a:t>
            </a:r>
            <a:r>
              <a:rPr lang="en-US" sz="1800" b="1" dirty="0"/>
              <a:t>.</a:t>
            </a:r>
          </a:p>
          <a:p>
            <a:pPr marL="285750" indent="-285750" algn="l">
              <a:buFontTx/>
              <a:buChar char="-"/>
            </a:pPr>
            <a:r>
              <a:rPr lang="en-US" sz="1800" b="1" dirty="0"/>
              <a:t>Psycho-</a:t>
            </a:r>
            <a:r>
              <a:rPr lang="en-US" sz="1800" b="1" dirty="0" err="1"/>
              <a:t>educatie</a:t>
            </a:r>
            <a:r>
              <a:rPr lang="en-US" sz="1800" b="1" dirty="0"/>
              <a:t>.</a:t>
            </a:r>
          </a:p>
          <a:p>
            <a:pPr marL="285750" indent="-285750" algn="l">
              <a:buFontTx/>
              <a:buChar char="-"/>
            </a:pP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nl-NL" sz="1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1BBF4F8-1BC1-8004-74C8-2EEEA695D2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15" t="45240" r="57515" b="40872"/>
          <a:stretch/>
        </p:blipFill>
        <p:spPr bwMode="auto">
          <a:xfrm>
            <a:off x="5895751" y="2458904"/>
            <a:ext cx="5708649" cy="191021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379305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660</Words>
  <Application>Microsoft Office PowerPoint</Application>
  <PresentationFormat>Breedbeeld</PresentationFormat>
  <Paragraphs>97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Century Gothic</vt:lpstr>
      <vt:lpstr>Kantoorthema</vt:lpstr>
      <vt:lpstr>Oudergroep; “Gezin in Crisis”  Verbindend gezag binnen een IHT traject.</vt:lpstr>
      <vt:lpstr>Van een lange oudertraining naar de verkorte training.  Eerst uitleg over het ontstaan.</vt:lpstr>
      <vt:lpstr>Achtergrond van de oudertraining.</vt:lpstr>
      <vt:lpstr>Belangrijkste pijlers van Verbindend gezag.</vt:lpstr>
      <vt:lpstr>         Bespreek met je buren:</vt:lpstr>
      <vt:lpstr>         </vt:lpstr>
      <vt:lpstr>Verschil oudergroepen;</vt:lpstr>
      <vt:lpstr>Ontstaan van de kortdurende oudergroep:</vt:lpstr>
      <vt:lpstr>Waar hebben wij ons op gericht:</vt:lpstr>
      <vt:lpstr>Onderwerpen in die 4 bijeenkomsten:</vt:lpstr>
      <vt:lpstr>Bespreek met je buren:</vt:lpstr>
      <vt:lpstr>Tijdens de training maken we veel gebruik van filmpjes om dingen visueel te maken en er daarna mee te oefenen.</vt:lpstr>
      <vt:lpstr>Quotes van ouders:</vt:lpstr>
      <vt:lpstr>Ervaringen tot nu toe:</vt:lpstr>
      <vt:lpstr>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Sylvia Hoogenraad</dc:creator>
  <cp:lastModifiedBy>Sylvia Hoogenraad</cp:lastModifiedBy>
  <cp:revision>14</cp:revision>
  <dcterms:created xsi:type="dcterms:W3CDTF">2025-09-02T09:08:31Z</dcterms:created>
  <dcterms:modified xsi:type="dcterms:W3CDTF">2025-09-23T08:25:26Z</dcterms:modified>
</cp:coreProperties>
</file>