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71"/>
    <a:srgbClr val="FFFF00"/>
    <a:srgbClr val="FFFFFF"/>
    <a:srgbClr val="FFFFD5"/>
    <a:srgbClr val="FFFFA3"/>
    <a:srgbClr val="FFFF97"/>
    <a:srgbClr val="6A85F6"/>
    <a:srgbClr val="EFEFFF"/>
    <a:srgbClr val="FFFFE1"/>
    <a:srgbClr val="FFF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7" autoAdjust="0"/>
    <p:restoredTop sz="75632" autoAdjust="0"/>
  </p:normalViewPr>
  <p:slideViewPr>
    <p:cSldViewPr snapToGrid="0">
      <p:cViewPr varScale="1">
        <p:scale>
          <a:sx n="94" d="100"/>
          <a:sy n="94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4A5CA-96D1-406C-89A4-3E1C5B7B10B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A566C5F-3721-4526-9EE0-5DC1F27B2E83}">
      <dgm:prSet phldrT="[Tekst]"/>
      <dgm:spPr>
        <a:solidFill>
          <a:schemeClr val="tx1"/>
        </a:solidFill>
      </dgm:spPr>
      <dgm:t>
        <a:bodyPr/>
        <a:lstStyle/>
        <a:p>
          <a:r>
            <a:rPr lang="en-US" dirty="0"/>
            <a:t>Experience clozapine adolescents</a:t>
          </a:r>
        </a:p>
      </dgm:t>
    </dgm:pt>
    <dgm:pt modelId="{E526CB64-9146-4034-9803-20EA14DA638C}" type="parTrans" cxnId="{F7FF8C21-6838-40D7-8E08-88A9AD135178}">
      <dgm:prSet/>
      <dgm:spPr/>
      <dgm:t>
        <a:bodyPr/>
        <a:lstStyle/>
        <a:p>
          <a:endParaRPr lang="en-US"/>
        </a:p>
      </dgm:t>
    </dgm:pt>
    <dgm:pt modelId="{399AF495-7365-4307-A66E-06C6710EC108}" type="sibTrans" cxnId="{F7FF8C21-6838-40D7-8E08-88A9AD135178}">
      <dgm:prSet/>
      <dgm:spPr/>
      <dgm:t>
        <a:bodyPr/>
        <a:lstStyle/>
        <a:p>
          <a:endParaRPr lang="en-US"/>
        </a:p>
      </dgm:t>
    </dgm:pt>
    <dgm:pt modelId="{A5D846D6-01E8-421E-A9C7-2FD1EDCF87C3}">
      <dgm:prSet phldrT="[Tekst]"/>
      <dgm:spPr>
        <a:solidFill>
          <a:schemeClr val="tx1"/>
        </a:solidFill>
      </dgm:spPr>
      <dgm:t>
        <a:bodyPr/>
        <a:lstStyle/>
        <a:p>
          <a:r>
            <a:rPr lang="en-US" dirty="0"/>
            <a:t>Literature</a:t>
          </a:r>
        </a:p>
      </dgm:t>
    </dgm:pt>
    <dgm:pt modelId="{B9CAEA98-E0D1-4626-9168-1387F583EBB2}" type="parTrans" cxnId="{02D3E0C2-83E7-4982-9581-9D1273987CBF}">
      <dgm:prSet/>
      <dgm:spPr/>
      <dgm:t>
        <a:bodyPr/>
        <a:lstStyle/>
        <a:p>
          <a:endParaRPr lang="en-US"/>
        </a:p>
      </dgm:t>
    </dgm:pt>
    <dgm:pt modelId="{C2A00981-7F1F-47AD-85E2-A4758DE2F952}" type="sibTrans" cxnId="{02D3E0C2-83E7-4982-9581-9D1273987CBF}">
      <dgm:prSet/>
      <dgm:spPr/>
      <dgm:t>
        <a:bodyPr/>
        <a:lstStyle/>
        <a:p>
          <a:endParaRPr lang="en-US"/>
        </a:p>
      </dgm:t>
    </dgm:pt>
    <dgm:pt modelId="{E1EAE52C-B595-4D59-B327-9A72C2CF1227}">
      <dgm:prSet phldrT="[Tekst]"/>
      <dgm:spPr>
        <a:solidFill>
          <a:schemeClr val="tx1"/>
        </a:solidFill>
      </dgm:spPr>
      <dgm:t>
        <a:bodyPr/>
        <a:lstStyle/>
        <a:p>
          <a:r>
            <a:rPr lang="en-US" dirty="0"/>
            <a:t>Broader clinical relevance and  research</a:t>
          </a:r>
        </a:p>
      </dgm:t>
    </dgm:pt>
    <dgm:pt modelId="{80B23FC2-E288-4932-B95B-7B3E998A5C0A}" type="parTrans" cxnId="{46FA6967-DDEF-4D79-8CDF-62AF0FB2AFF9}">
      <dgm:prSet/>
      <dgm:spPr/>
      <dgm:t>
        <a:bodyPr/>
        <a:lstStyle/>
        <a:p>
          <a:endParaRPr lang="en-US"/>
        </a:p>
      </dgm:t>
    </dgm:pt>
    <dgm:pt modelId="{451CF545-9A38-4BED-B8BC-AAC01D739D37}" type="sibTrans" cxnId="{46FA6967-DDEF-4D79-8CDF-62AF0FB2AFF9}">
      <dgm:prSet/>
      <dgm:spPr/>
      <dgm:t>
        <a:bodyPr/>
        <a:lstStyle/>
        <a:p>
          <a:endParaRPr lang="en-US"/>
        </a:p>
      </dgm:t>
    </dgm:pt>
    <dgm:pt modelId="{8BDE43F4-F188-4505-B856-74135394F1E1}" type="pres">
      <dgm:prSet presAssocID="{C044A5CA-96D1-406C-89A4-3E1C5B7B10B3}" presName="CompostProcess" presStyleCnt="0">
        <dgm:presLayoutVars>
          <dgm:dir/>
          <dgm:resizeHandles val="exact"/>
        </dgm:presLayoutVars>
      </dgm:prSet>
      <dgm:spPr/>
    </dgm:pt>
    <dgm:pt modelId="{EF3A4EBE-6AD7-4DCD-AC10-33A1917EEA0A}" type="pres">
      <dgm:prSet presAssocID="{C044A5CA-96D1-406C-89A4-3E1C5B7B10B3}" presName="arrow" presStyleLbl="bgShp" presStyleIdx="0" presStyleCnt="1"/>
      <dgm:spPr>
        <a:solidFill>
          <a:schemeClr val="bg1"/>
        </a:solidFill>
      </dgm:spPr>
    </dgm:pt>
    <dgm:pt modelId="{7F6E61A3-E1D2-47D8-A8C3-F54DB46EF371}" type="pres">
      <dgm:prSet presAssocID="{C044A5CA-96D1-406C-89A4-3E1C5B7B10B3}" presName="linearProcess" presStyleCnt="0"/>
      <dgm:spPr/>
    </dgm:pt>
    <dgm:pt modelId="{C0D2EE06-C86C-4AD9-83DD-151693D2098C}" type="pres">
      <dgm:prSet presAssocID="{5A566C5F-3721-4526-9EE0-5DC1F27B2E83}" presName="textNode" presStyleLbl="node1" presStyleIdx="0" presStyleCnt="3">
        <dgm:presLayoutVars>
          <dgm:bulletEnabled val="1"/>
        </dgm:presLayoutVars>
      </dgm:prSet>
      <dgm:spPr/>
    </dgm:pt>
    <dgm:pt modelId="{9B83FB75-3048-4907-9AC7-CFC23C3AF94B}" type="pres">
      <dgm:prSet presAssocID="{399AF495-7365-4307-A66E-06C6710EC108}" presName="sibTrans" presStyleCnt="0"/>
      <dgm:spPr/>
    </dgm:pt>
    <dgm:pt modelId="{7AC8A5BB-3267-49B4-8096-86ED6CDF4EA6}" type="pres">
      <dgm:prSet presAssocID="{A5D846D6-01E8-421E-A9C7-2FD1EDCF87C3}" presName="textNode" presStyleLbl="node1" presStyleIdx="1" presStyleCnt="3">
        <dgm:presLayoutVars>
          <dgm:bulletEnabled val="1"/>
        </dgm:presLayoutVars>
      </dgm:prSet>
      <dgm:spPr/>
    </dgm:pt>
    <dgm:pt modelId="{6B2FA2CF-D26D-4BFF-9542-4C580E92452E}" type="pres">
      <dgm:prSet presAssocID="{C2A00981-7F1F-47AD-85E2-A4758DE2F952}" presName="sibTrans" presStyleCnt="0"/>
      <dgm:spPr/>
    </dgm:pt>
    <dgm:pt modelId="{43B0889E-7776-44B2-B714-0B77CAEC9D2E}" type="pres">
      <dgm:prSet presAssocID="{E1EAE52C-B595-4D59-B327-9A72C2CF122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7FF8C21-6838-40D7-8E08-88A9AD135178}" srcId="{C044A5CA-96D1-406C-89A4-3E1C5B7B10B3}" destId="{5A566C5F-3721-4526-9EE0-5DC1F27B2E83}" srcOrd="0" destOrd="0" parTransId="{E526CB64-9146-4034-9803-20EA14DA638C}" sibTransId="{399AF495-7365-4307-A66E-06C6710EC108}"/>
    <dgm:cxn modelId="{46FA6967-DDEF-4D79-8CDF-62AF0FB2AFF9}" srcId="{C044A5CA-96D1-406C-89A4-3E1C5B7B10B3}" destId="{E1EAE52C-B595-4D59-B327-9A72C2CF1227}" srcOrd="2" destOrd="0" parTransId="{80B23FC2-E288-4932-B95B-7B3E998A5C0A}" sibTransId="{451CF545-9A38-4BED-B8BC-AAC01D739D37}"/>
    <dgm:cxn modelId="{1BEF90AB-FE9A-4B24-808A-121F637AB9D2}" type="presOf" srcId="{5A566C5F-3721-4526-9EE0-5DC1F27B2E83}" destId="{C0D2EE06-C86C-4AD9-83DD-151693D2098C}" srcOrd="0" destOrd="0" presId="urn:microsoft.com/office/officeart/2005/8/layout/hProcess9"/>
    <dgm:cxn modelId="{FF9033B6-5686-4255-8536-9931B017C603}" type="presOf" srcId="{E1EAE52C-B595-4D59-B327-9A72C2CF1227}" destId="{43B0889E-7776-44B2-B714-0B77CAEC9D2E}" srcOrd="0" destOrd="0" presId="urn:microsoft.com/office/officeart/2005/8/layout/hProcess9"/>
    <dgm:cxn modelId="{16C334C0-ECA5-4431-BC91-F478CBC86058}" type="presOf" srcId="{C044A5CA-96D1-406C-89A4-3E1C5B7B10B3}" destId="{8BDE43F4-F188-4505-B856-74135394F1E1}" srcOrd="0" destOrd="0" presId="urn:microsoft.com/office/officeart/2005/8/layout/hProcess9"/>
    <dgm:cxn modelId="{02D3E0C2-83E7-4982-9581-9D1273987CBF}" srcId="{C044A5CA-96D1-406C-89A4-3E1C5B7B10B3}" destId="{A5D846D6-01E8-421E-A9C7-2FD1EDCF87C3}" srcOrd="1" destOrd="0" parTransId="{B9CAEA98-E0D1-4626-9168-1387F583EBB2}" sibTransId="{C2A00981-7F1F-47AD-85E2-A4758DE2F952}"/>
    <dgm:cxn modelId="{D7533ECF-EC47-4411-AF6C-E470181BB415}" type="presOf" srcId="{A5D846D6-01E8-421E-A9C7-2FD1EDCF87C3}" destId="{7AC8A5BB-3267-49B4-8096-86ED6CDF4EA6}" srcOrd="0" destOrd="0" presId="urn:microsoft.com/office/officeart/2005/8/layout/hProcess9"/>
    <dgm:cxn modelId="{489E157A-E232-4D71-8EF3-F3343D2FE76B}" type="presParOf" srcId="{8BDE43F4-F188-4505-B856-74135394F1E1}" destId="{EF3A4EBE-6AD7-4DCD-AC10-33A1917EEA0A}" srcOrd="0" destOrd="0" presId="urn:microsoft.com/office/officeart/2005/8/layout/hProcess9"/>
    <dgm:cxn modelId="{487F0DB2-E9B1-4350-AFC2-EF99DB4CE74A}" type="presParOf" srcId="{8BDE43F4-F188-4505-B856-74135394F1E1}" destId="{7F6E61A3-E1D2-47D8-A8C3-F54DB46EF371}" srcOrd="1" destOrd="0" presId="urn:microsoft.com/office/officeart/2005/8/layout/hProcess9"/>
    <dgm:cxn modelId="{2A2A531D-C680-4C3F-A795-52C635D056E7}" type="presParOf" srcId="{7F6E61A3-E1D2-47D8-A8C3-F54DB46EF371}" destId="{C0D2EE06-C86C-4AD9-83DD-151693D2098C}" srcOrd="0" destOrd="0" presId="urn:microsoft.com/office/officeart/2005/8/layout/hProcess9"/>
    <dgm:cxn modelId="{00F735C7-A2AF-4019-8EA2-9CFAE23A3A82}" type="presParOf" srcId="{7F6E61A3-E1D2-47D8-A8C3-F54DB46EF371}" destId="{9B83FB75-3048-4907-9AC7-CFC23C3AF94B}" srcOrd="1" destOrd="0" presId="urn:microsoft.com/office/officeart/2005/8/layout/hProcess9"/>
    <dgm:cxn modelId="{31761D91-8C00-46B9-9F7B-F9D4C200C3FB}" type="presParOf" srcId="{7F6E61A3-E1D2-47D8-A8C3-F54DB46EF371}" destId="{7AC8A5BB-3267-49B4-8096-86ED6CDF4EA6}" srcOrd="2" destOrd="0" presId="urn:microsoft.com/office/officeart/2005/8/layout/hProcess9"/>
    <dgm:cxn modelId="{7F8E79D6-4E94-4522-805B-0EE2EE2CC067}" type="presParOf" srcId="{7F6E61A3-E1D2-47D8-A8C3-F54DB46EF371}" destId="{6B2FA2CF-D26D-4BFF-9542-4C580E92452E}" srcOrd="3" destOrd="0" presId="urn:microsoft.com/office/officeart/2005/8/layout/hProcess9"/>
    <dgm:cxn modelId="{51A70E70-39D2-4925-9457-4037B5EAB7C0}" type="presParOf" srcId="{7F6E61A3-E1D2-47D8-A8C3-F54DB46EF371}" destId="{43B0889E-7776-44B2-B714-0B77CAEC9D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D7032-7A41-44EF-B2BD-D337F38C5D77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EB2742-A501-49A5-AE57-92130BC344E2}">
      <dgm:prSet phldrT="[Tekst]"/>
      <dgm:spPr>
        <a:solidFill>
          <a:schemeClr val="tx1">
            <a:lumMod val="85000"/>
            <a:lumOff val="15000"/>
          </a:schemeClr>
        </a:solidFill>
      </dgm:spPr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Binge eating and vomiting</a:t>
          </a:r>
        </a:p>
      </dgm:t>
    </dgm:pt>
    <dgm:pt modelId="{3C0257A8-B4C9-45A0-8A47-CFCE9C5E361C}" type="parTrans" cxnId="{4735C34E-D045-40B5-9CB2-0B4462DAC274}">
      <dgm:prSet/>
      <dgm:spPr/>
      <dgm:t>
        <a:bodyPr/>
        <a:lstStyle/>
        <a:p>
          <a:endParaRPr lang="en-US"/>
        </a:p>
      </dgm:t>
    </dgm:pt>
    <dgm:pt modelId="{97D722A8-F8CC-4CFE-A5BB-B57C4DFA0690}" type="sibTrans" cxnId="{4735C34E-D045-40B5-9CB2-0B4462DAC274}">
      <dgm:prSet/>
      <dgm:spPr/>
      <dgm:t>
        <a:bodyPr/>
        <a:lstStyle/>
        <a:p>
          <a:endParaRPr lang="en-US"/>
        </a:p>
      </dgm:t>
    </dgm:pt>
    <dgm:pt modelId="{B27B639C-9B88-4372-BC79-67EB69843EBA}">
      <dgm:prSet phldrT="[Tekst]"/>
      <dgm:spPr>
        <a:solidFill>
          <a:schemeClr val="bg1"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Anorexia nervosa</a:t>
          </a:r>
        </a:p>
      </dgm:t>
    </dgm:pt>
    <dgm:pt modelId="{EB4B4D0C-6684-4791-8893-5FA390CB01A4}" type="parTrans" cxnId="{9B11E519-626C-4768-A116-DC546B4933F3}">
      <dgm:prSet/>
      <dgm:spPr/>
      <dgm:t>
        <a:bodyPr/>
        <a:lstStyle/>
        <a:p>
          <a:endParaRPr lang="en-US"/>
        </a:p>
      </dgm:t>
    </dgm:pt>
    <dgm:pt modelId="{306E2A2F-ED2F-45C4-ABCB-82F3101CD0BE}" type="sibTrans" cxnId="{9B11E519-626C-4768-A116-DC546B4933F3}">
      <dgm:prSet/>
      <dgm:spPr/>
      <dgm:t>
        <a:bodyPr/>
        <a:lstStyle/>
        <a:p>
          <a:endParaRPr lang="en-US"/>
        </a:p>
      </dgm:t>
    </dgm:pt>
    <dgm:pt modelId="{F949706A-F278-4109-A2C4-8B44F9BAE18E}">
      <dgm:prSet phldrT="[Tekst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Severe self-harm</a:t>
          </a:r>
        </a:p>
      </dgm:t>
    </dgm:pt>
    <dgm:pt modelId="{18D2B151-7E34-444F-BE5C-50A6934E9A47}" type="parTrans" cxnId="{665B69BC-B8EF-4E60-84C8-E6362299637C}">
      <dgm:prSet/>
      <dgm:spPr/>
      <dgm:t>
        <a:bodyPr/>
        <a:lstStyle/>
        <a:p>
          <a:endParaRPr lang="en-US"/>
        </a:p>
      </dgm:t>
    </dgm:pt>
    <dgm:pt modelId="{68E5D27D-AB86-4646-A28A-FA473558ADFA}" type="sibTrans" cxnId="{665B69BC-B8EF-4E60-84C8-E6362299637C}">
      <dgm:prSet/>
      <dgm:spPr/>
      <dgm:t>
        <a:bodyPr/>
        <a:lstStyle/>
        <a:p>
          <a:endParaRPr lang="en-US"/>
        </a:p>
      </dgm:t>
    </dgm:pt>
    <dgm:pt modelId="{D375081B-0FB1-4424-9257-B739A2FA3D51}">
      <dgm:prSet phldrT="[Tekst]"/>
      <dgm:spPr/>
      <dgm:t>
        <a:bodyPr/>
        <a:lstStyle/>
        <a:p>
          <a:pPr>
            <a:buNone/>
          </a:pP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Autism spectrum disorder, borderline traits</a:t>
          </a:r>
        </a:p>
      </dgm:t>
    </dgm:pt>
    <dgm:pt modelId="{DF22326D-0A2C-45E3-8006-F685C1F08939}" type="parTrans" cxnId="{B176DD14-819B-4EBB-8E98-551A0F12C722}">
      <dgm:prSet/>
      <dgm:spPr/>
      <dgm:t>
        <a:bodyPr/>
        <a:lstStyle/>
        <a:p>
          <a:endParaRPr lang="en-US"/>
        </a:p>
      </dgm:t>
    </dgm:pt>
    <dgm:pt modelId="{E940FA80-0A65-4449-B4F7-944E11918DD5}" type="sibTrans" cxnId="{B176DD14-819B-4EBB-8E98-551A0F12C722}">
      <dgm:prSet/>
      <dgm:spPr/>
      <dgm:t>
        <a:bodyPr/>
        <a:lstStyle/>
        <a:p>
          <a:endParaRPr lang="en-US"/>
        </a:p>
      </dgm:t>
    </dgm:pt>
    <dgm:pt modelId="{DA043DC2-0EAC-49E9-AF90-9AFF00A6EEDA}">
      <dgm:prSet phldrT="[Tekst]"/>
      <dgm:spPr/>
      <dgm:t>
        <a:bodyPr/>
        <a:lstStyle/>
        <a:p>
          <a:pPr>
            <a:buNone/>
          </a:pP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P   PIQ 122, VIQ 98</a:t>
          </a:r>
        </a:p>
      </dgm:t>
    </dgm:pt>
    <dgm:pt modelId="{4646801A-B3D3-44E6-B5F7-9ED5EDA0C393}" type="parTrans" cxnId="{1338024C-6346-44F9-83E2-1FD08BDA6F97}">
      <dgm:prSet/>
      <dgm:spPr/>
      <dgm:t>
        <a:bodyPr/>
        <a:lstStyle/>
        <a:p>
          <a:endParaRPr lang="en-US"/>
        </a:p>
      </dgm:t>
    </dgm:pt>
    <dgm:pt modelId="{76045C79-E1D2-48B4-83F6-ED432FC0AE1F}" type="sibTrans" cxnId="{1338024C-6346-44F9-83E2-1FD08BDA6F97}">
      <dgm:prSet/>
      <dgm:spPr/>
      <dgm:t>
        <a:bodyPr/>
        <a:lstStyle/>
        <a:p>
          <a:endParaRPr lang="en-US"/>
        </a:p>
      </dgm:t>
    </dgm:pt>
    <dgm:pt modelId="{181C282D-C2F6-4D57-82F9-20B54DD8AC01}">
      <dgm:prSet phldrT="[Tekst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Fasting</a:t>
          </a:r>
        </a:p>
      </dgm:t>
    </dgm:pt>
    <dgm:pt modelId="{CD88283D-773A-486A-B363-845FE5FF179B}" type="parTrans" cxnId="{2B1B5517-23C8-475A-B013-EBDE96C3F5DF}">
      <dgm:prSet/>
      <dgm:spPr/>
      <dgm:t>
        <a:bodyPr/>
        <a:lstStyle/>
        <a:p>
          <a:endParaRPr lang="en-US"/>
        </a:p>
      </dgm:t>
    </dgm:pt>
    <dgm:pt modelId="{4C9D9763-C33D-4D4F-815D-D8C22EC66886}" type="sibTrans" cxnId="{2B1B5517-23C8-475A-B013-EBDE96C3F5DF}">
      <dgm:prSet/>
      <dgm:spPr/>
      <dgm:t>
        <a:bodyPr/>
        <a:lstStyle/>
        <a:p>
          <a:endParaRPr lang="en-US"/>
        </a:p>
      </dgm:t>
    </dgm:pt>
    <dgm:pt modelId="{96431232-CC23-4892-9729-6F5B5CAD1E30}">
      <dgm:prSet phldrT="[Tekst]"/>
      <dgm:spPr/>
      <dgm:t>
        <a:bodyPr/>
        <a:lstStyle/>
        <a:p>
          <a:pPr>
            <a:buNone/>
          </a:pP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Major depressive disorder</a:t>
          </a:r>
        </a:p>
      </dgm:t>
    </dgm:pt>
    <dgm:pt modelId="{B8DB0481-382D-4F20-BD20-EDBED152B262}" type="parTrans" cxnId="{35C79D3B-008D-4073-995D-4496000AC980}">
      <dgm:prSet/>
      <dgm:spPr/>
      <dgm:t>
        <a:bodyPr/>
        <a:lstStyle/>
        <a:p>
          <a:endParaRPr lang="en-US"/>
        </a:p>
      </dgm:t>
    </dgm:pt>
    <dgm:pt modelId="{848DD948-9EE5-4CA3-B1BD-715D4CB84BD5}" type="sibTrans" cxnId="{35C79D3B-008D-4073-995D-4496000AC980}">
      <dgm:prSet/>
      <dgm:spPr/>
      <dgm:t>
        <a:bodyPr/>
        <a:lstStyle/>
        <a:p>
          <a:endParaRPr lang="en-US"/>
        </a:p>
      </dgm:t>
    </dgm:pt>
    <dgm:pt modelId="{F6F709BA-DBE3-40D9-9FA5-D360D9C8AB5A}">
      <dgm:prSet phldrT="[Teks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Strong suicidal thoughts and actions</a:t>
          </a:r>
        </a:p>
      </dgm:t>
    </dgm:pt>
    <dgm:pt modelId="{EDC4B673-FBBA-4B9E-A6FD-5D05AB76F504}" type="sibTrans" cxnId="{CC1AD892-86E3-4813-9F85-323EA874F162}">
      <dgm:prSet/>
      <dgm:spPr/>
      <dgm:t>
        <a:bodyPr/>
        <a:lstStyle/>
        <a:p>
          <a:endParaRPr lang="en-US"/>
        </a:p>
      </dgm:t>
    </dgm:pt>
    <dgm:pt modelId="{844B5F9E-EC21-4A81-8448-2EB12997AB0B}" type="parTrans" cxnId="{CC1AD892-86E3-4813-9F85-323EA874F162}">
      <dgm:prSet/>
      <dgm:spPr/>
      <dgm:t>
        <a:bodyPr/>
        <a:lstStyle/>
        <a:p>
          <a:endParaRPr lang="en-US"/>
        </a:p>
      </dgm:t>
    </dgm:pt>
    <dgm:pt modelId="{B51213B5-4736-4B17-BD9F-BCCA493D7641}">
      <dgm:prSet phldrT="[Tekst]"/>
      <dgm:spPr>
        <a:solidFill>
          <a:schemeClr val="bg1"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Bulimia nervosa</a:t>
          </a:r>
        </a:p>
      </dgm:t>
    </dgm:pt>
    <dgm:pt modelId="{1A457856-32D2-4F7B-A933-B027FBB74212}" type="parTrans" cxnId="{B5B98FC9-740B-464F-97D5-C59206F497C0}">
      <dgm:prSet/>
      <dgm:spPr/>
      <dgm:t>
        <a:bodyPr/>
        <a:lstStyle/>
        <a:p>
          <a:endParaRPr lang="en-US"/>
        </a:p>
      </dgm:t>
    </dgm:pt>
    <dgm:pt modelId="{15F0218E-ADA8-4767-B073-06743D369B03}" type="sibTrans" cxnId="{B5B98FC9-740B-464F-97D5-C59206F497C0}">
      <dgm:prSet/>
      <dgm:spPr/>
      <dgm:t>
        <a:bodyPr/>
        <a:lstStyle/>
        <a:p>
          <a:endParaRPr lang="en-US"/>
        </a:p>
      </dgm:t>
    </dgm:pt>
    <dgm:pt modelId="{E161C799-20CA-4C30-916F-95842F30C051}" type="pres">
      <dgm:prSet presAssocID="{D7CD7032-7A41-44EF-B2BD-D337F38C5D7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4CF704CD-192C-4E93-9D94-4B10CD1CCBD8}" type="pres">
      <dgm:prSet presAssocID="{D7CD7032-7A41-44EF-B2BD-D337F38C5D77}" presName="children" presStyleCnt="0"/>
      <dgm:spPr/>
    </dgm:pt>
    <dgm:pt modelId="{B67A4E5A-72F6-45D4-9419-E5C31B9C0802}" type="pres">
      <dgm:prSet presAssocID="{D7CD7032-7A41-44EF-B2BD-D337F38C5D77}" presName="child1group" presStyleCnt="0"/>
      <dgm:spPr/>
    </dgm:pt>
    <dgm:pt modelId="{3578FD8B-7C60-4690-BFE4-7191035A7291}" type="pres">
      <dgm:prSet presAssocID="{D7CD7032-7A41-44EF-B2BD-D337F38C5D77}" presName="child1" presStyleLbl="bgAcc1" presStyleIdx="0" presStyleCnt="4" custScaleX="151425"/>
      <dgm:spPr/>
    </dgm:pt>
    <dgm:pt modelId="{AA741DD4-6ECE-4774-9B69-AD4078CE67AB}" type="pres">
      <dgm:prSet presAssocID="{D7CD7032-7A41-44EF-B2BD-D337F38C5D77}" presName="child1Text" presStyleLbl="bgAcc1" presStyleIdx="0" presStyleCnt="4">
        <dgm:presLayoutVars>
          <dgm:bulletEnabled val="1"/>
        </dgm:presLayoutVars>
      </dgm:prSet>
      <dgm:spPr/>
    </dgm:pt>
    <dgm:pt modelId="{BCFE19A1-9441-4DB2-8CCA-5014EC80EDF7}" type="pres">
      <dgm:prSet presAssocID="{D7CD7032-7A41-44EF-B2BD-D337F38C5D77}" presName="child2group" presStyleCnt="0"/>
      <dgm:spPr/>
    </dgm:pt>
    <dgm:pt modelId="{4CE3FFBF-B9D5-4A7F-8E42-AC6A0B79D459}" type="pres">
      <dgm:prSet presAssocID="{D7CD7032-7A41-44EF-B2BD-D337F38C5D77}" presName="child2" presStyleLbl="bgAcc1" presStyleIdx="1" presStyleCnt="4" custScaleX="146882"/>
      <dgm:spPr/>
    </dgm:pt>
    <dgm:pt modelId="{2E8D85CC-7746-4D91-9E77-5AD8A0D796BC}" type="pres">
      <dgm:prSet presAssocID="{D7CD7032-7A41-44EF-B2BD-D337F38C5D77}" presName="child2Text" presStyleLbl="bgAcc1" presStyleIdx="1" presStyleCnt="4">
        <dgm:presLayoutVars>
          <dgm:bulletEnabled val="1"/>
        </dgm:presLayoutVars>
      </dgm:prSet>
      <dgm:spPr/>
    </dgm:pt>
    <dgm:pt modelId="{19E504D9-143E-4907-91A1-E69E7DCE989D}" type="pres">
      <dgm:prSet presAssocID="{D7CD7032-7A41-44EF-B2BD-D337F38C5D77}" presName="child3group" presStyleCnt="0"/>
      <dgm:spPr/>
    </dgm:pt>
    <dgm:pt modelId="{431AAE51-0C9D-413E-8686-E2D52FB9EA52}" type="pres">
      <dgm:prSet presAssocID="{D7CD7032-7A41-44EF-B2BD-D337F38C5D77}" presName="child3" presStyleLbl="bgAcc1" presStyleIdx="2" presStyleCnt="4" custScaleX="149389"/>
      <dgm:spPr/>
    </dgm:pt>
    <dgm:pt modelId="{0A4A0B6B-5567-4E82-A178-BB9299925B75}" type="pres">
      <dgm:prSet presAssocID="{D7CD7032-7A41-44EF-B2BD-D337F38C5D77}" presName="child3Text" presStyleLbl="bgAcc1" presStyleIdx="2" presStyleCnt="4">
        <dgm:presLayoutVars>
          <dgm:bulletEnabled val="1"/>
        </dgm:presLayoutVars>
      </dgm:prSet>
      <dgm:spPr/>
    </dgm:pt>
    <dgm:pt modelId="{154509A3-91A0-428D-94BA-5C8B0D276773}" type="pres">
      <dgm:prSet presAssocID="{D7CD7032-7A41-44EF-B2BD-D337F38C5D77}" presName="child4group" presStyleCnt="0"/>
      <dgm:spPr/>
    </dgm:pt>
    <dgm:pt modelId="{7176C25A-84AC-4995-8542-E414D05E05D6}" type="pres">
      <dgm:prSet presAssocID="{D7CD7032-7A41-44EF-B2BD-D337F38C5D77}" presName="child4" presStyleLbl="bgAcc1" presStyleIdx="3" presStyleCnt="4" custScaleX="153886"/>
      <dgm:spPr/>
    </dgm:pt>
    <dgm:pt modelId="{899A942E-DB15-4E0E-BFA6-94FA4BCC8060}" type="pres">
      <dgm:prSet presAssocID="{D7CD7032-7A41-44EF-B2BD-D337F38C5D77}" presName="child4Text" presStyleLbl="bgAcc1" presStyleIdx="3" presStyleCnt="4">
        <dgm:presLayoutVars>
          <dgm:bulletEnabled val="1"/>
        </dgm:presLayoutVars>
      </dgm:prSet>
      <dgm:spPr/>
    </dgm:pt>
    <dgm:pt modelId="{F1D4F24E-41BA-4678-AC84-7724108357FA}" type="pres">
      <dgm:prSet presAssocID="{D7CD7032-7A41-44EF-B2BD-D337F38C5D77}" presName="childPlaceholder" presStyleCnt="0"/>
      <dgm:spPr/>
    </dgm:pt>
    <dgm:pt modelId="{15A80A55-81C7-4953-AE7B-DBA13168627C}" type="pres">
      <dgm:prSet presAssocID="{D7CD7032-7A41-44EF-B2BD-D337F38C5D77}" presName="circle" presStyleCnt="0"/>
      <dgm:spPr/>
    </dgm:pt>
    <dgm:pt modelId="{F3B33709-8757-4D30-BD76-34938A39881A}" type="pres">
      <dgm:prSet presAssocID="{D7CD7032-7A41-44EF-B2BD-D337F38C5D77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BF771C2-1363-44E0-85C9-F3FB89EBF532}" type="pres">
      <dgm:prSet presAssocID="{D7CD7032-7A41-44EF-B2BD-D337F38C5D77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A07BCDF8-D4CD-4087-8929-0447A5952DC9}" type="pres">
      <dgm:prSet presAssocID="{D7CD7032-7A41-44EF-B2BD-D337F38C5D77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BEBB81EE-2F94-4022-8802-7418FEDC7936}" type="pres">
      <dgm:prSet presAssocID="{D7CD7032-7A41-44EF-B2BD-D337F38C5D77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BFFEAB3B-3587-4BC3-A351-1D0A19CED75D}" type="pres">
      <dgm:prSet presAssocID="{D7CD7032-7A41-44EF-B2BD-D337F38C5D77}" presName="quadrantPlaceholder" presStyleCnt="0"/>
      <dgm:spPr/>
    </dgm:pt>
    <dgm:pt modelId="{5392AEF6-6884-4EE7-AB3D-8010A16E2ABD}" type="pres">
      <dgm:prSet presAssocID="{D7CD7032-7A41-44EF-B2BD-D337F38C5D77}" presName="center1" presStyleLbl="fgShp" presStyleIdx="0" presStyleCnt="2"/>
      <dgm:spPr>
        <a:solidFill>
          <a:schemeClr val="bg1"/>
        </a:solidFill>
      </dgm:spPr>
    </dgm:pt>
    <dgm:pt modelId="{8D64F329-C806-42D6-8896-1C85ACC3B83C}" type="pres">
      <dgm:prSet presAssocID="{D7CD7032-7A41-44EF-B2BD-D337F38C5D77}" presName="center2" presStyleLbl="fgShp" presStyleIdx="1" presStyleCnt="2"/>
      <dgm:spPr>
        <a:solidFill>
          <a:schemeClr val="bg1"/>
        </a:solidFill>
      </dgm:spPr>
    </dgm:pt>
  </dgm:ptLst>
  <dgm:cxnLst>
    <dgm:cxn modelId="{6F6FBE12-7366-4AAB-8EDA-4731275E48EA}" type="presOf" srcId="{D375081B-0FB1-4424-9257-B739A2FA3D51}" destId="{2E8D85CC-7746-4D91-9E77-5AD8A0D796BC}" srcOrd="1" destOrd="0" presId="urn:microsoft.com/office/officeart/2005/8/layout/cycle4"/>
    <dgm:cxn modelId="{B176DD14-819B-4EBB-8E98-551A0F12C722}" srcId="{F949706A-F278-4109-A2C4-8B44F9BAE18E}" destId="{D375081B-0FB1-4424-9257-B739A2FA3D51}" srcOrd="0" destOrd="0" parTransId="{DF22326D-0A2C-45E3-8006-F685C1F08939}" sibTransId="{E940FA80-0A65-4449-B4F7-944E11918DD5}"/>
    <dgm:cxn modelId="{D24C1515-7BB7-467F-9358-7FF5D767E5DD}" type="presOf" srcId="{D375081B-0FB1-4424-9257-B739A2FA3D51}" destId="{4CE3FFBF-B9D5-4A7F-8E42-AC6A0B79D459}" srcOrd="0" destOrd="0" presId="urn:microsoft.com/office/officeart/2005/8/layout/cycle4"/>
    <dgm:cxn modelId="{2B1B5517-23C8-475A-B013-EBDE96C3F5DF}" srcId="{D7CD7032-7A41-44EF-B2BD-D337F38C5D77}" destId="{181C282D-C2F6-4D57-82F9-20B54DD8AC01}" srcOrd="3" destOrd="0" parTransId="{CD88283D-773A-486A-B363-845FE5FF179B}" sibTransId="{4C9D9763-C33D-4D4F-815D-D8C22EC66886}"/>
    <dgm:cxn modelId="{9B11E519-626C-4768-A116-DC546B4933F3}" srcId="{F8EB2742-A501-49A5-AE57-92130BC344E2}" destId="{B27B639C-9B88-4372-BC79-67EB69843EBA}" srcOrd="0" destOrd="0" parTransId="{EB4B4D0C-6684-4791-8893-5FA390CB01A4}" sibTransId="{306E2A2F-ED2F-45C4-ABCB-82F3101CD0BE}"/>
    <dgm:cxn modelId="{35C79D3B-008D-4073-995D-4496000AC980}" srcId="{181C282D-C2F6-4D57-82F9-20B54DD8AC01}" destId="{96431232-CC23-4892-9729-6F5B5CAD1E30}" srcOrd="0" destOrd="0" parTransId="{B8DB0481-382D-4F20-BD20-EDBED152B262}" sibTransId="{848DD948-9EE5-4CA3-B1BD-715D4CB84BD5}"/>
    <dgm:cxn modelId="{AD66E741-DB41-40D4-AB4B-677C060A3805}" type="presOf" srcId="{181C282D-C2F6-4D57-82F9-20B54DD8AC01}" destId="{BEBB81EE-2F94-4022-8802-7418FEDC7936}" srcOrd="0" destOrd="0" presId="urn:microsoft.com/office/officeart/2005/8/layout/cycle4"/>
    <dgm:cxn modelId="{DF891364-805B-4AA6-8A9B-0916117B4F0F}" type="presOf" srcId="{96431232-CC23-4892-9729-6F5B5CAD1E30}" destId="{899A942E-DB15-4E0E-BFA6-94FA4BCC8060}" srcOrd="1" destOrd="0" presId="urn:microsoft.com/office/officeart/2005/8/layout/cycle4"/>
    <dgm:cxn modelId="{72D87E64-A456-4B9D-AA96-A24917CC093A}" type="presOf" srcId="{B51213B5-4736-4B17-BD9F-BCCA493D7641}" destId="{AA741DD4-6ECE-4774-9B69-AD4078CE67AB}" srcOrd="1" destOrd="1" presId="urn:microsoft.com/office/officeart/2005/8/layout/cycle4"/>
    <dgm:cxn modelId="{1338024C-6346-44F9-83E2-1FD08BDA6F97}" srcId="{F6F709BA-DBE3-40D9-9FA5-D360D9C8AB5A}" destId="{DA043DC2-0EAC-49E9-AF90-9AFF00A6EEDA}" srcOrd="0" destOrd="0" parTransId="{4646801A-B3D3-44E6-B5F7-9ED5EDA0C393}" sibTransId="{76045C79-E1D2-48B4-83F6-ED432FC0AE1F}"/>
    <dgm:cxn modelId="{4735C34E-D045-40B5-9CB2-0B4462DAC274}" srcId="{D7CD7032-7A41-44EF-B2BD-D337F38C5D77}" destId="{F8EB2742-A501-49A5-AE57-92130BC344E2}" srcOrd="0" destOrd="0" parTransId="{3C0257A8-B4C9-45A0-8A47-CFCE9C5E361C}" sibTransId="{97D722A8-F8CC-4CFE-A5BB-B57C4DFA0690}"/>
    <dgm:cxn modelId="{3210EB6E-112B-4877-9BF6-26B054F8536D}" type="presOf" srcId="{B27B639C-9B88-4372-BC79-67EB69843EBA}" destId="{AA741DD4-6ECE-4774-9B69-AD4078CE67AB}" srcOrd="1" destOrd="0" presId="urn:microsoft.com/office/officeart/2005/8/layout/cycle4"/>
    <dgm:cxn modelId="{2E46CE58-76E5-4DF5-A100-5430D06B14AC}" type="presOf" srcId="{F949706A-F278-4109-A2C4-8B44F9BAE18E}" destId="{2BF771C2-1363-44E0-85C9-F3FB89EBF532}" srcOrd="0" destOrd="0" presId="urn:microsoft.com/office/officeart/2005/8/layout/cycle4"/>
    <dgm:cxn modelId="{49DB4E83-2DAB-4DDE-AFDA-1F16B8DA7394}" type="presOf" srcId="{F6F709BA-DBE3-40D9-9FA5-D360D9C8AB5A}" destId="{A07BCDF8-D4CD-4087-8929-0447A5952DC9}" srcOrd="0" destOrd="0" presId="urn:microsoft.com/office/officeart/2005/8/layout/cycle4"/>
    <dgm:cxn modelId="{CC1AD892-86E3-4813-9F85-323EA874F162}" srcId="{D7CD7032-7A41-44EF-B2BD-D337F38C5D77}" destId="{F6F709BA-DBE3-40D9-9FA5-D360D9C8AB5A}" srcOrd="2" destOrd="0" parTransId="{844B5F9E-EC21-4A81-8448-2EB12997AB0B}" sibTransId="{EDC4B673-FBBA-4B9E-A6FD-5D05AB76F504}"/>
    <dgm:cxn modelId="{24FFF792-CA68-405E-A940-EBCBC7715DC4}" type="presOf" srcId="{D7CD7032-7A41-44EF-B2BD-D337F38C5D77}" destId="{E161C799-20CA-4C30-916F-95842F30C051}" srcOrd="0" destOrd="0" presId="urn:microsoft.com/office/officeart/2005/8/layout/cycle4"/>
    <dgm:cxn modelId="{03C58EA0-60F6-4DE6-A94C-0E3F4F08E838}" type="presOf" srcId="{B51213B5-4736-4B17-BD9F-BCCA493D7641}" destId="{3578FD8B-7C60-4690-BFE4-7191035A7291}" srcOrd="0" destOrd="1" presId="urn:microsoft.com/office/officeart/2005/8/layout/cycle4"/>
    <dgm:cxn modelId="{665B69BC-B8EF-4E60-84C8-E6362299637C}" srcId="{D7CD7032-7A41-44EF-B2BD-D337F38C5D77}" destId="{F949706A-F278-4109-A2C4-8B44F9BAE18E}" srcOrd="1" destOrd="0" parTransId="{18D2B151-7E34-444F-BE5C-50A6934E9A47}" sibTransId="{68E5D27D-AB86-4646-A28A-FA473558ADFA}"/>
    <dgm:cxn modelId="{E1DAFCBE-FDCF-4A57-B0FC-EAD27CB68FDC}" type="presOf" srcId="{DA043DC2-0EAC-49E9-AF90-9AFF00A6EEDA}" destId="{431AAE51-0C9D-413E-8686-E2D52FB9EA52}" srcOrd="0" destOrd="0" presId="urn:microsoft.com/office/officeart/2005/8/layout/cycle4"/>
    <dgm:cxn modelId="{542F36C1-F382-4047-AF54-67CBE96F582A}" type="presOf" srcId="{96431232-CC23-4892-9729-6F5B5CAD1E30}" destId="{7176C25A-84AC-4995-8542-E414D05E05D6}" srcOrd="0" destOrd="0" presId="urn:microsoft.com/office/officeart/2005/8/layout/cycle4"/>
    <dgm:cxn modelId="{B5B98FC9-740B-464F-97D5-C59206F497C0}" srcId="{F8EB2742-A501-49A5-AE57-92130BC344E2}" destId="{B51213B5-4736-4B17-BD9F-BCCA493D7641}" srcOrd="1" destOrd="0" parTransId="{1A457856-32D2-4F7B-A933-B027FBB74212}" sibTransId="{15F0218E-ADA8-4767-B073-06743D369B03}"/>
    <dgm:cxn modelId="{47C66AD7-66C0-40D9-8347-E013D035ECF8}" type="presOf" srcId="{F8EB2742-A501-49A5-AE57-92130BC344E2}" destId="{F3B33709-8757-4D30-BD76-34938A39881A}" srcOrd="0" destOrd="0" presId="urn:microsoft.com/office/officeart/2005/8/layout/cycle4"/>
    <dgm:cxn modelId="{6A9DC4E5-34F0-416A-A09E-3ABC9DF163B5}" type="presOf" srcId="{B27B639C-9B88-4372-BC79-67EB69843EBA}" destId="{3578FD8B-7C60-4690-BFE4-7191035A7291}" srcOrd="0" destOrd="0" presId="urn:microsoft.com/office/officeart/2005/8/layout/cycle4"/>
    <dgm:cxn modelId="{6281F8F7-4F3B-481D-BD43-8D3C26E67746}" type="presOf" srcId="{DA043DC2-0EAC-49E9-AF90-9AFF00A6EEDA}" destId="{0A4A0B6B-5567-4E82-A178-BB9299925B75}" srcOrd="1" destOrd="0" presId="urn:microsoft.com/office/officeart/2005/8/layout/cycle4"/>
    <dgm:cxn modelId="{4EF959A7-E70C-4D7A-BDD7-47FC3816A4ED}" type="presParOf" srcId="{E161C799-20CA-4C30-916F-95842F30C051}" destId="{4CF704CD-192C-4E93-9D94-4B10CD1CCBD8}" srcOrd="0" destOrd="0" presId="urn:microsoft.com/office/officeart/2005/8/layout/cycle4"/>
    <dgm:cxn modelId="{E9CA6B33-92B2-4DBB-B40E-A6F50CDA9299}" type="presParOf" srcId="{4CF704CD-192C-4E93-9D94-4B10CD1CCBD8}" destId="{B67A4E5A-72F6-45D4-9419-E5C31B9C0802}" srcOrd="0" destOrd="0" presId="urn:microsoft.com/office/officeart/2005/8/layout/cycle4"/>
    <dgm:cxn modelId="{3D4978A7-2394-4599-9993-BD4029833110}" type="presParOf" srcId="{B67A4E5A-72F6-45D4-9419-E5C31B9C0802}" destId="{3578FD8B-7C60-4690-BFE4-7191035A7291}" srcOrd="0" destOrd="0" presId="urn:microsoft.com/office/officeart/2005/8/layout/cycle4"/>
    <dgm:cxn modelId="{B73A0B92-F1F4-49D4-A795-DB3E8FC79E71}" type="presParOf" srcId="{B67A4E5A-72F6-45D4-9419-E5C31B9C0802}" destId="{AA741DD4-6ECE-4774-9B69-AD4078CE67AB}" srcOrd="1" destOrd="0" presId="urn:microsoft.com/office/officeart/2005/8/layout/cycle4"/>
    <dgm:cxn modelId="{56DED915-3321-4B4F-8835-76D421837262}" type="presParOf" srcId="{4CF704CD-192C-4E93-9D94-4B10CD1CCBD8}" destId="{BCFE19A1-9441-4DB2-8CCA-5014EC80EDF7}" srcOrd="1" destOrd="0" presId="urn:microsoft.com/office/officeart/2005/8/layout/cycle4"/>
    <dgm:cxn modelId="{7FBD927E-9167-4FFD-8892-B8A654E66446}" type="presParOf" srcId="{BCFE19A1-9441-4DB2-8CCA-5014EC80EDF7}" destId="{4CE3FFBF-B9D5-4A7F-8E42-AC6A0B79D459}" srcOrd="0" destOrd="0" presId="urn:microsoft.com/office/officeart/2005/8/layout/cycle4"/>
    <dgm:cxn modelId="{0A5F5AE8-E6D0-4D4F-939A-234820A6BCFB}" type="presParOf" srcId="{BCFE19A1-9441-4DB2-8CCA-5014EC80EDF7}" destId="{2E8D85CC-7746-4D91-9E77-5AD8A0D796BC}" srcOrd="1" destOrd="0" presId="urn:microsoft.com/office/officeart/2005/8/layout/cycle4"/>
    <dgm:cxn modelId="{8958A09B-37F1-4A36-92FC-061F7D1BFF92}" type="presParOf" srcId="{4CF704CD-192C-4E93-9D94-4B10CD1CCBD8}" destId="{19E504D9-143E-4907-91A1-E69E7DCE989D}" srcOrd="2" destOrd="0" presId="urn:microsoft.com/office/officeart/2005/8/layout/cycle4"/>
    <dgm:cxn modelId="{EBCA88F3-8599-496F-9537-215C13A5EB58}" type="presParOf" srcId="{19E504D9-143E-4907-91A1-E69E7DCE989D}" destId="{431AAE51-0C9D-413E-8686-E2D52FB9EA52}" srcOrd="0" destOrd="0" presId="urn:microsoft.com/office/officeart/2005/8/layout/cycle4"/>
    <dgm:cxn modelId="{ACEDA0AB-BA5F-4E50-91F7-2FB081004BA7}" type="presParOf" srcId="{19E504D9-143E-4907-91A1-E69E7DCE989D}" destId="{0A4A0B6B-5567-4E82-A178-BB9299925B75}" srcOrd="1" destOrd="0" presId="urn:microsoft.com/office/officeart/2005/8/layout/cycle4"/>
    <dgm:cxn modelId="{6550438C-5E9A-4D06-A683-15426219A221}" type="presParOf" srcId="{4CF704CD-192C-4E93-9D94-4B10CD1CCBD8}" destId="{154509A3-91A0-428D-94BA-5C8B0D276773}" srcOrd="3" destOrd="0" presId="urn:microsoft.com/office/officeart/2005/8/layout/cycle4"/>
    <dgm:cxn modelId="{20428EF4-B61C-4DC3-ADF7-2E203EDD4A8D}" type="presParOf" srcId="{154509A3-91A0-428D-94BA-5C8B0D276773}" destId="{7176C25A-84AC-4995-8542-E414D05E05D6}" srcOrd="0" destOrd="0" presId="urn:microsoft.com/office/officeart/2005/8/layout/cycle4"/>
    <dgm:cxn modelId="{3BBA6D4E-ECEE-4CD6-BA32-FA971AF822A8}" type="presParOf" srcId="{154509A3-91A0-428D-94BA-5C8B0D276773}" destId="{899A942E-DB15-4E0E-BFA6-94FA4BCC8060}" srcOrd="1" destOrd="0" presId="urn:microsoft.com/office/officeart/2005/8/layout/cycle4"/>
    <dgm:cxn modelId="{4223783A-CDFD-4837-880B-52CAD4E7EE8D}" type="presParOf" srcId="{4CF704CD-192C-4E93-9D94-4B10CD1CCBD8}" destId="{F1D4F24E-41BA-4678-AC84-7724108357FA}" srcOrd="4" destOrd="0" presId="urn:microsoft.com/office/officeart/2005/8/layout/cycle4"/>
    <dgm:cxn modelId="{B8EF9B09-50AA-45F5-BCBF-B16B7A2E463F}" type="presParOf" srcId="{E161C799-20CA-4C30-916F-95842F30C051}" destId="{15A80A55-81C7-4953-AE7B-DBA13168627C}" srcOrd="1" destOrd="0" presId="urn:microsoft.com/office/officeart/2005/8/layout/cycle4"/>
    <dgm:cxn modelId="{A40CE437-CAA5-4881-BCC6-617A4834D758}" type="presParOf" srcId="{15A80A55-81C7-4953-AE7B-DBA13168627C}" destId="{F3B33709-8757-4D30-BD76-34938A39881A}" srcOrd="0" destOrd="0" presId="urn:microsoft.com/office/officeart/2005/8/layout/cycle4"/>
    <dgm:cxn modelId="{A8E1BD9A-8EF6-4A3E-A112-77BE1817E1FF}" type="presParOf" srcId="{15A80A55-81C7-4953-AE7B-DBA13168627C}" destId="{2BF771C2-1363-44E0-85C9-F3FB89EBF532}" srcOrd="1" destOrd="0" presId="urn:microsoft.com/office/officeart/2005/8/layout/cycle4"/>
    <dgm:cxn modelId="{5AFBE9A8-A17D-4900-A4B3-6E983A04A8B7}" type="presParOf" srcId="{15A80A55-81C7-4953-AE7B-DBA13168627C}" destId="{A07BCDF8-D4CD-4087-8929-0447A5952DC9}" srcOrd="2" destOrd="0" presId="urn:microsoft.com/office/officeart/2005/8/layout/cycle4"/>
    <dgm:cxn modelId="{E4008F4B-9786-449F-8C38-A8162E2E558E}" type="presParOf" srcId="{15A80A55-81C7-4953-AE7B-DBA13168627C}" destId="{BEBB81EE-2F94-4022-8802-7418FEDC7936}" srcOrd="3" destOrd="0" presId="urn:microsoft.com/office/officeart/2005/8/layout/cycle4"/>
    <dgm:cxn modelId="{BEC3342F-B081-4436-8F4E-D8A86718C66D}" type="presParOf" srcId="{15A80A55-81C7-4953-AE7B-DBA13168627C}" destId="{BFFEAB3B-3587-4BC3-A351-1D0A19CED75D}" srcOrd="4" destOrd="0" presId="urn:microsoft.com/office/officeart/2005/8/layout/cycle4"/>
    <dgm:cxn modelId="{C4F2FE9C-9D97-4397-B99C-14BE34662859}" type="presParOf" srcId="{E161C799-20CA-4C30-916F-95842F30C051}" destId="{5392AEF6-6884-4EE7-AB3D-8010A16E2ABD}" srcOrd="2" destOrd="0" presId="urn:microsoft.com/office/officeart/2005/8/layout/cycle4"/>
    <dgm:cxn modelId="{C5D0F178-E6F6-4BDA-9F45-E8C48873CEF8}" type="presParOf" srcId="{E161C799-20CA-4C30-916F-95842F30C051}" destId="{8D64F329-C806-42D6-8896-1C85ACC3B83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A4EBE-6AD7-4DCD-AC10-33A1917EEA0A}">
      <dsp:nvSpPr>
        <dsp:cNvPr id="0" name=""/>
        <dsp:cNvSpPr/>
      </dsp:nvSpPr>
      <dsp:spPr>
        <a:xfrm>
          <a:off x="609599" y="0"/>
          <a:ext cx="6908800" cy="5458109"/>
        </a:xfrm>
        <a:prstGeom prst="rightArrow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D2EE06-C86C-4AD9-83DD-151693D2098C}">
      <dsp:nvSpPr>
        <dsp:cNvPr id="0" name=""/>
        <dsp:cNvSpPr/>
      </dsp:nvSpPr>
      <dsp:spPr>
        <a:xfrm>
          <a:off x="8731" y="1637432"/>
          <a:ext cx="2616200" cy="2183243"/>
        </a:xfrm>
        <a:prstGeom prst="roundRect">
          <a:avLst/>
        </a:prstGeom>
        <a:solidFill>
          <a:schemeClr val="tx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Experience clozapine adolescents</a:t>
          </a:r>
        </a:p>
      </dsp:txBody>
      <dsp:txXfrm>
        <a:off x="115308" y="1744009"/>
        <a:ext cx="2403046" cy="1970089"/>
      </dsp:txXfrm>
    </dsp:sp>
    <dsp:sp modelId="{7AC8A5BB-3267-49B4-8096-86ED6CDF4EA6}">
      <dsp:nvSpPr>
        <dsp:cNvPr id="0" name=""/>
        <dsp:cNvSpPr/>
      </dsp:nvSpPr>
      <dsp:spPr>
        <a:xfrm>
          <a:off x="2755899" y="1637432"/>
          <a:ext cx="2616200" cy="2183243"/>
        </a:xfrm>
        <a:prstGeom prst="roundRect">
          <a:avLst/>
        </a:prstGeom>
        <a:solidFill>
          <a:schemeClr val="tx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Literature</a:t>
          </a:r>
        </a:p>
      </dsp:txBody>
      <dsp:txXfrm>
        <a:off x="2862476" y="1744009"/>
        <a:ext cx="2403046" cy="1970089"/>
      </dsp:txXfrm>
    </dsp:sp>
    <dsp:sp modelId="{43B0889E-7776-44B2-B714-0B77CAEC9D2E}">
      <dsp:nvSpPr>
        <dsp:cNvPr id="0" name=""/>
        <dsp:cNvSpPr/>
      </dsp:nvSpPr>
      <dsp:spPr>
        <a:xfrm>
          <a:off x="5503068" y="1637432"/>
          <a:ext cx="2616200" cy="2183243"/>
        </a:xfrm>
        <a:prstGeom prst="roundRect">
          <a:avLst/>
        </a:prstGeom>
        <a:solidFill>
          <a:schemeClr val="tx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Broader clinical relevance and  research</a:t>
          </a:r>
        </a:p>
      </dsp:txBody>
      <dsp:txXfrm>
        <a:off x="5609645" y="1744009"/>
        <a:ext cx="2403046" cy="1970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AAE51-0C9D-413E-8686-E2D52FB9EA52}">
      <dsp:nvSpPr>
        <dsp:cNvPr id="0" name=""/>
        <dsp:cNvSpPr/>
      </dsp:nvSpPr>
      <dsp:spPr>
        <a:xfrm>
          <a:off x="4278378" y="3684693"/>
          <a:ext cx="3998876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Calibri" panose="020F0502020204030204" pitchFamily="34" charset="0"/>
              <a:cs typeface="Calibri" panose="020F0502020204030204" pitchFamily="34" charset="0"/>
            </a:rPr>
            <a:t>P   PIQ 122, VIQ 98</a:t>
          </a:r>
        </a:p>
      </dsp:txBody>
      <dsp:txXfrm>
        <a:off x="5516131" y="4156276"/>
        <a:ext cx="2723033" cy="1224300"/>
      </dsp:txXfrm>
    </dsp:sp>
    <dsp:sp modelId="{7176C25A-84AC-4995-8542-E414D05E05D6}">
      <dsp:nvSpPr>
        <dsp:cNvPr id="0" name=""/>
        <dsp:cNvSpPr/>
      </dsp:nvSpPr>
      <dsp:spPr>
        <a:xfrm>
          <a:off x="-149255" y="3684693"/>
          <a:ext cx="4119253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Calibri" panose="020F0502020204030204" pitchFamily="34" charset="0"/>
              <a:cs typeface="Calibri" panose="020F0502020204030204" pitchFamily="34" charset="0"/>
            </a:rPr>
            <a:t>Major depressive disorder</a:t>
          </a:r>
        </a:p>
      </dsp:txBody>
      <dsp:txXfrm>
        <a:off x="-111165" y="4156276"/>
        <a:ext cx="2807297" cy="1224300"/>
      </dsp:txXfrm>
    </dsp:sp>
    <dsp:sp modelId="{4CE3FFBF-B9D5-4A7F-8E42-AC6A0B79D459}">
      <dsp:nvSpPr>
        <dsp:cNvPr id="0" name=""/>
        <dsp:cNvSpPr/>
      </dsp:nvSpPr>
      <dsp:spPr>
        <a:xfrm>
          <a:off x="4311932" y="0"/>
          <a:ext cx="3931768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Calibri" panose="020F0502020204030204" pitchFamily="34" charset="0"/>
              <a:cs typeface="Calibri" panose="020F0502020204030204" pitchFamily="34" charset="0"/>
            </a:rPr>
            <a:t>Autism spectrum disorder, borderline traits</a:t>
          </a:r>
        </a:p>
      </dsp:txBody>
      <dsp:txXfrm>
        <a:off x="5529553" y="38090"/>
        <a:ext cx="2676058" cy="1224300"/>
      </dsp:txXfrm>
    </dsp:sp>
    <dsp:sp modelId="{3578FD8B-7C60-4690-BFE4-7191035A7291}">
      <dsp:nvSpPr>
        <dsp:cNvPr id="0" name=""/>
        <dsp:cNvSpPr/>
      </dsp:nvSpPr>
      <dsp:spPr>
        <a:xfrm>
          <a:off x="-116317" y="0"/>
          <a:ext cx="4053376" cy="1733973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Calibri" panose="020F0502020204030204" pitchFamily="34" charset="0"/>
              <a:cs typeface="Calibri" panose="020F0502020204030204" pitchFamily="34" charset="0"/>
            </a:rPr>
            <a:t>Anorexia nervosa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300" kern="1200" dirty="0">
              <a:latin typeface="Calibri" panose="020F0502020204030204" pitchFamily="34" charset="0"/>
              <a:cs typeface="Calibri" panose="020F0502020204030204" pitchFamily="34" charset="0"/>
            </a:rPr>
            <a:t>Bulimia nervosa</a:t>
          </a:r>
        </a:p>
      </dsp:txBody>
      <dsp:txXfrm>
        <a:off x="-78227" y="38090"/>
        <a:ext cx="2761183" cy="1224300"/>
      </dsp:txXfrm>
    </dsp:sp>
    <dsp:sp modelId="{F3B33709-8757-4D30-BD76-34938A39881A}">
      <dsp:nvSpPr>
        <dsp:cNvPr id="0" name=""/>
        <dsp:cNvSpPr/>
      </dsp:nvSpPr>
      <dsp:spPr>
        <a:xfrm>
          <a:off x="1663530" y="308864"/>
          <a:ext cx="2346282" cy="2346282"/>
        </a:xfrm>
        <a:prstGeom prst="pieWedge">
          <a:avLst/>
        </a:prstGeom>
        <a:solidFill>
          <a:schemeClr val="tx1">
            <a:lumMod val="85000"/>
            <a:lumOff val="1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Calibri" panose="020F0502020204030204" pitchFamily="34" charset="0"/>
              <a:cs typeface="Calibri" panose="020F0502020204030204" pitchFamily="34" charset="0"/>
            </a:rPr>
            <a:t>Binge eating and vomiting</a:t>
          </a:r>
        </a:p>
      </dsp:txBody>
      <dsp:txXfrm>
        <a:off x="2350740" y="996074"/>
        <a:ext cx="1659072" cy="1659072"/>
      </dsp:txXfrm>
    </dsp:sp>
    <dsp:sp modelId="{2BF771C2-1363-44E0-85C9-F3FB89EBF532}">
      <dsp:nvSpPr>
        <dsp:cNvPr id="0" name=""/>
        <dsp:cNvSpPr/>
      </dsp:nvSpPr>
      <dsp:spPr>
        <a:xfrm rot="5400000">
          <a:off x="4118186" y="308864"/>
          <a:ext cx="2346282" cy="2346282"/>
        </a:xfrm>
        <a:prstGeom prst="pieWedge">
          <a:avLst/>
        </a:prstGeom>
        <a:solidFill>
          <a:schemeClr val="tx1">
            <a:lumMod val="95000"/>
            <a:lumOff val="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Calibri" panose="020F0502020204030204" pitchFamily="34" charset="0"/>
              <a:cs typeface="Calibri" panose="020F0502020204030204" pitchFamily="34" charset="0"/>
            </a:rPr>
            <a:t>Severe self-harm</a:t>
          </a:r>
        </a:p>
      </dsp:txBody>
      <dsp:txXfrm rot="-5400000">
        <a:off x="4118186" y="996074"/>
        <a:ext cx="1659072" cy="1659072"/>
      </dsp:txXfrm>
    </dsp:sp>
    <dsp:sp modelId="{A07BCDF8-D4CD-4087-8929-0447A5952DC9}">
      <dsp:nvSpPr>
        <dsp:cNvPr id="0" name=""/>
        <dsp:cNvSpPr/>
      </dsp:nvSpPr>
      <dsp:spPr>
        <a:xfrm rot="10800000">
          <a:off x="4118186" y="2763520"/>
          <a:ext cx="2346282" cy="2346282"/>
        </a:xfrm>
        <a:prstGeom prst="pieWedge">
          <a:avLst/>
        </a:prstGeom>
        <a:solidFill>
          <a:schemeClr val="tx1">
            <a:lumMod val="65000"/>
            <a:lumOff val="3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Calibri" panose="020F0502020204030204" pitchFamily="34" charset="0"/>
              <a:cs typeface="Calibri" panose="020F0502020204030204" pitchFamily="34" charset="0"/>
            </a:rPr>
            <a:t>Strong suicidal thoughts and actions</a:t>
          </a:r>
        </a:p>
      </dsp:txBody>
      <dsp:txXfrm rot="10800000">
        <a:off x="4118186" y="2763520"/>
        <a:ext cx="1659072" cy="1659072"/>
      </dsp:txXfrm>
    </dsp:sp>
    <dsp:sp modelId="{BEBB81EE-2F94-4022-8802-7418FEDC7936}">
      <dsp:nvSpPr>
        <dsp:cNvPr id="0" name=""/>
        <dsp:cNvSpPr/>
      </dsp:nvSpPr>
      <dsp:spPr>
        <a:xfrm rot="16200000">
          <a:off x="1663530" y="2763520"/>
          <a:ext cx="2346282" cy="2346282"/>
        </a:xfrm>
        <a:prstGeom prst="pieWedge">
          <a:avLst/>
        </a:prstGeom>
        <a:solidFill>
          <a:schemeClr val="tx1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Calibri" panose="020F0502020204030204" pitchFamily="34" charset="0"/>
              <a:cs typeface="Calibri" panose="020F0502020204030204" pitchFamily="34" charset="0"/>
            </a:rPr>
            <a:t>Fasting</a:t>
          </a:r>
        </a:p>
      </dsp:txBody>
      <dsp:txXfrm rot="5400000">
        <a:off x="2350740" y="2763520"/>
        <a:ext cx="1659072" cy="1659072"/>
      </dsp:txXfrm>
    </dsp:sp>
    <dsp:sp modelId="{5392AEF6-6884-4EE7-AB3D-8010A16E2ABD}">
      <dsp:nvSpPr>
        <dsp:cNvPr id="0" name=""/>
        <dsp:cNvSpPr/>
      </dsp:nvSpPr>
      <dsp:spPr>
        <a:xfrm>
          <a:off x="3658954" y="2221653"/>
          <a:ext cx="810090" cy="704426"/>
        </a:xfrm>
        <a:prstGeom prst="circularArrow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4F329-C806-42D6-8896-1C85ACC3B83C}">
      <dsp:nvSpPr>
        <dsp:cNvPr id="0" name=""/>
        <dsp:cNvSpPr/>
      </dsp:nvSpPr>
      <dsp:spPr>
        <a:xfrm rot="10800000">
          <a:off x="3658954" y="2492586"/>
          <a:ext cx="810090" cy="704426"/>
        </a:xfrm>
        <a:prstGeom prst="circularArrow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8F91B-C25A-4D04-A27B-8EACECA2A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806CE-8AC8-4DDC-BAEA-2BE6D9192C2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32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AA861-BE3E-5CF0-C116-8C01D141C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737836B-71A2-4B6D-8480-90A765D10F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A7F2B98-F208-6FF6-1E45-35CEF3CDA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Case of a 19-year-old female</a:t>
            </a:r>
          </a:p>
          <a:p>
            <a:r>
              <a:rPr lang="en-US" dirty="0"/>
              <a:t>Severe self-harm and suicidality</a:t>
            </a:r>
          </a:p>
          <a:p>
            <a:r>
              <a:rPr lang="en-US" dirty="0"/>
              <a:t>Multiple failed treatments</a:t>
            </a:r>
          </a:p>
          <a:p>
            <a:r>
              <a:rPr lang="en-US" dirty="0"/>
              <a:t>Clozapine led to major improvement</a:t>
            </a:r>
          </a:p>
          <a:p>
            <a:r>
              <a:rPr lang="en-US" dirty="0"/>
              <a:t>Broader clinical relevance</a:t>
            </a:r>
          </a:p>
          <a:p>
            <a:endParaRPr lang="en-US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15CA603-8AC1-0DF0-E039-D567298B6E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806CE-8AC8-4DDC-BAEA-2BE6D9192C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79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8D3AD-9656-D97F-3367-D492D73E3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B0093B6-21DB-B212-619E-89FC0223A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F1A004F-B60A-1728-3168-B20C3E09C1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Anorexia nervosa</a:t>
            </a:r>
            <a:endParaRPr lang="en-US" dirty="0"/>
          </a:p>
          <a:p>
            <a:r>
              <a:rPr lang="en-US" b="1" dirty="0"/>
              <a:t>Major depressive disorder</a:t>
            </a:r>
            <a:endParaRPr lang="en-US" dirty="0"/>
          </a:p>
          <a:p>
            <a:r>
              <a:rPr lang="en-US" b="1" dirty="0"/>
              <a:t>Autism spectrum disorder</a:t>
            </a:r>
            <a:endParaRPr lang="en-US" dirty="0"/>
          </a:p>
          <a:p>
            <a:endParaRPr lang="en-US" dirty="0"/>
          </a:p>
          <a:p>
            <a:r>
              <a:rPr lang="en-US" dirty="0"/>
              <a:t>Her performance IQ was 122, and her verbal IQ 98.</a:t>
            </a:r>
            <a:br>
              <a:rPr lang="en-US" dirty="0"/>
            </a:br>
            <a:r>
              <a:rPr lang="en-US" dirty="0"/>
              <a:t>Her symptoms changed a lot over time. She had periods of binge eating, vomiting, fasting, self-harming, and strong suicidal thoughts.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38699F4-8711-4ED8-F6A5-256F29575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806CE-8AC8-4DDC-BAEA-2BE6D9192C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8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First admission after 1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Long-term psychiatric ward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CBT, DBT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Medications: SSRIs, antipsychotics, benzodiazepines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significant effect</a:t>
            </a:r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806CE-8AC8-4DDC-BAEA-2BE6D9192C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8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806CE-8AC8-4DDC-BAEA-2BE6D9192C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64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Wat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behandelaar</a:t>
            </a:r>
            <a:r>
              <a:rPr lang="en-US" dirty="0"/>
              <a:t> </a:t>
            </a:r>
            <a:r>
              <a:rPr lang="en-US" dirty="0" err="1"/>
              <a:t>nodig</a:t>
            </a:r>
            <a:r>
              <a:rPr lang="en-US" dirty="0"/>
              <a:t> om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stap</a:t>
            </a:r>
            <a:r>
              <a:rPr lang="en-US" dirty="0"/>
              <a:t> te </a:t>
            </a:r>
            <a:r>
              <a:rPr lang="en-US" dirty="0" err="1"/>
              <a:t>overwegen</a:t>
            </a:r>
            <a:r>
              <a:rPr lang="en-US" dirty="0"/>
              <a:t> en zo </a:t>
            </a:r>
            <a:r>
              <a:rPr lang="en-US" dirty="0" err="1"/>
              <a:t>nodig</a:t>
            </a:r>
            <a:r>
              <a:rPr lang="en-US" dirty="0"/>
              <a:t> te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uitvoeren</a:t>
            </a:r>
            <a:r>
              <a:rPr lang="en-US" dirty="0"/>
              <a:t>? </a:t>
            </a:r>
          </a:p>
          <a:p>
            <a:r>
              <a:rPr lang="en-US" dirty="0"/>
              <a:t>Wat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belemmerende</a:t>
            </a:r>
            <a:r>
              <a:rPr lang="en-US" dirty="0"/>
              <a:t> en wat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bevorderende</a:t>
            </a:r>
            <a:r>
              <a:rPr lang="en-US" dirty="0"/>
              <a:t> </a:t>
            </a:r>
            <a:r>
              <a:rPr lang="en-US" dirty="0" err="1"/>
              <a:t>factoren</a:t>
            </a:r>
            <a:r>
              <a:rPr lang="en-US" dirty="0"/>
              <a:t>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806CE-8AC8-4DDC-BAEA-2BE6D9192C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3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53D87-1A2D-C507-126D-F68A7324F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D886CF-EFB7-0C40-86A8-54A62D507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A47A6E-8BCC-4417-06B2-CB2F87FE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89243C-64D4-9050-8283-FF30BD3B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A5F4A4F-F8B7-6BA0-87AE-DC105B54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6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202BC0-58D9-B1A6-B29B-B372AA261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39E99FA-6C34-0E43-3100-D50787461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A0D306-8A31-8EC3-C63C-37D7CC210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0CD001-B5EA-A956-998E-5B1F07A3D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10E9ED-F582-490D-AA9D-E68A29725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4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0C166B-764F-EB61-207F-5F109E06A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02BBED-77BF-5F16-6EBB-FF3710891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7938A0-5687-FE16-6430-5B38F919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E20F28-D1E8-22E6-F6E1-B7D1F17A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292EE6-53B1-6603-DA7B-0CEB082FF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2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48D8D-14F7-6958-70B9-9A28B20EB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A4B716-538F-C477-F354-73A812CB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AF8863-66CD-DAC9-3878-20BA5FA0F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75ADE88-16FF-9D97-5B68-934802C34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93692D-1EE2-CC90-0A58-AC15B845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5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6DF67-E085-0FEF-5588-0E41E280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0A854E4-55E3-C1F9-0E6E-868A60A58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723248-2A3F-5320-E5BB-0F8E3818F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DB11C5-8B4A-B135-3880-18D0581C8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2BF969-B9E5-3FE3-0F34-78B58D52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06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5BD82-1E1E-BADB-7660-CCA03DDD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DF7B81-0B49-9EF6-A66F-B682144ECA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42C1285-8EDA-CB9F-79AF-62BAB3AD6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140C21-6796-946D-FAAB-687D7C44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BA448C-163B-D5EB-EFEA-A18C412A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D73CC96-BD0D-FF12-3841-C6579CD4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7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8832A-945B-DB11-AC7F-8CF3A823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8DA82E-ACF2-744A-8EA9-C2816871D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02E920-D5F2-17E9-D320-7A4800E89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F8EFFDB-F5F6-BD6D-7AAF-ED39BFFB8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C1BA19-01A9-8643-847A-5910BD8450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0E5D109-B0FE-6ECB-23B5-20ACCE02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0CF9D2A-084A-4D66-AA0E-19154EA84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E4EC455-587D-E737-0368-0D47355C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6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442D5-6D52-59B3-C8D8-F58F77ED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51A6F13-6146-518C-A06B-D1C000C98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E44AAE4-A994-F426-FB65-5F861435B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7ED9C2F-0AFC-2FC8-A31B-FA2360E6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5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8B6D8F9-7E2D-EE6E-C3E3-38DB91243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D21D1B4-2CE4-F016-3311-6D7D08D29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6D5FE88-0D30-F5A9-41CC-F9B82058D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8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7BAF0-DAEB-7B22-6D9B-82CD690D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7D9914-C681-ED0F-8EC5-5B76B598F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1FDC2FA-74E2-88CD-ED37-AEBF2EF99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4A3803D-0FC5-663A-A879-C800D9C64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02F0684-A59C-BF04-F798-F0D22007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85C826-7D17-01A1-625A-682BAD889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6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699FD-DCF8-06D3-4CF9-8D36307B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DB4D9-E0EB-3E7C-E096-818B3E87D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46EFABC-517C-FB2F-495B-DD9101762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987691-FE3E-F2BA-A620-4ED610AE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9CBAE6A-E4AF-C594-B681-888C3A390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5404F8-B8F9-2BC2-C9B0-523DC226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2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D25B7AF-0CCF-0641-1B6B-0C00E4928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A387F5-6DEC-ADFD-7FA1-6F9990E64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04DA36-5071-55E6-267F-8A9DF767E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842086-9887-4A87-A3CD-6C3E24D51C1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F3DE41-0E2F-52AB-E288-1BB2ABCED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13134A-D097-5EF9-D0E8-ECEC3A7B1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A7EEA-5B42-4C36-B13D-BC43B5E884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sv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sv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42.svg"/><Relationship Id="rId7" Type="http://schemas.openxmlformats.org/officeDocument/2006/relationships/image" Target="../media/image46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63.svg"/><Relationship Id="rId4" Type="http://schemas.openxmlformats.org/officeDocument/2006/relationships/image" Target="../media/image62.png"/><Relationship Id="rId9" Type="http://schemas.openxmlformats.org/officeDocument/2006/relationships/image" Target="../media/image6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svg"/><Relationship Id="rId7" Type="http://schemas.openxmlformats.org/officeDocument/2006/relationships/image" Target="../media/image71.sv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svg"/><Relationship Id="rId4" Type="http://schemas.openxmlformats.org/officeDocument/2006/relationships/image" Target="../media/image6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svg"/><Relationship Id="rId5" Type="http://schemas.openxmlformats.org/officeDocument/2006/relationships/image" Target="../media/image74.png"/><Relationship Id="rId4" Type="http://schemas.openxmlformats.org/officeDocument/2006/relationships/image" Target="../media/image73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svg"/><Relationship Id="rId18" Type="http://schemas.openxmlformats.org/officeDocument/2006/relationships/image" Target="../media/image35.png"/><Relationship Id="rId3" Type="http://schemas.openxmlformats.org/officeDocument/2006/relationships/image" Target="../media/image20.svg"/><Relationship Id="rId21" Type="http://schemas.openxmlformats.org/officeDocument/2006/relationships/image" Target="../media/image38.svg"/><Relationship Id="rId7" Type="http://schemas.openxmlformats.org/officeDocument/2006/relationships/image" Target="../media/image24.svg"/><Relationship Id="rId12" Type="http://schemas.openxmlformats.org/officeDocument/2006/relationships/image" Target="../media/image29.png"/><Relationship Id="rId17" Type="http://schemas.openxmlformats.org/officeDocument/2006/relationships/image" Target="../media/image34.svg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svg"/><Relationship Id="rId5" Type="http://schemas.openxmlformats.org/officeDocument/2006/relationships/image" Target="../media/image22.svg"/><Relationship Id="rId15" Type="http://schemas.openxmlformats.org/officeDocument/2006/relationships/image" Target="../media/image32.svg"/><Relationship Id="rId23" Type="http://schemas.openxmlformats.org/officeDocument/2006/relationships/image" Target="../media/image40.svg"/><Relationship Id="rId10" Type="http://schemas.openxmlformats.org/officeDocument/2006/relationships/image" Target="../media/image27.png"/><Relationship Id="rId19" Type="http://schemas.openxmlformats.org/officeDocument/2006/relationships/image" Target="../media/image36.svg"/><Relationship Id="rId4" Type="http://schemas.openxmlformats.org/officeDocument/2006/relationships/image" Target="../media/image21.png"/><Relationship Id="rId9" Type="http://schemas.openxmlformats.org/officeDocument/2006/relationships/image" Target="../media/image26.svg"/><Relationship Id="rId14" Type="http://schemas.openxmlformats.org/officeDocument/2006/relationships/image" Target="../media/image31.png"/><Relationship Id="rId22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2.svg"/><Relationship Id="rId7" Type="http://schemas.openxmlformats.org/officeDocument/2006/relationships/image" Target="../media/image44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0.svg"/><Relationship Id="rId4" Type="http://schemas.openxmlformats.org/officeDocument/2006/relationships/image" Target="../media/image39.png"/><Relationship Id="rId9" Type="http://schemas.openxmlformats.org/officeDocument/2006/relationships/image" Target="../media/image46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6.svg"/><Relationship Id="rId4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21B54-DEA7-B6AA-786F-21395FA4A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6591"/>
            <a:ext cx="9144000" cy="2953372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 of clozapine on severe, therapy resistant self-harm and/or suicidality in adolescents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6244996-E26A-9301-74D6-B2FD9DCB9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4764"/>
            <a:ext cx="9144000" cy="1749287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Wieteke Elzinga</a:t>
            </a:r>
          </a:p>
          <a:p>
            <a:r>
              <a:rPr lang="en-US" b="1" dirty="0">
                <a:solidFill>
                  <a:schemeClr val="bg1"/>
                </a:solidFill>
              </a:rPr>
              <a:t>Child and adolescent psychiatrist, GGZ Noord Holland Noord</a:t>
            </a:r>
          </a:p>
          <a:p>
            <a:r>
              <a:rPr lang="en-US" b="1" dirty="0">
                <a:solidFill>
                  <a:schemeClr val="bg1"/>
                </a:solidFill>
              </a:rPr>
              <a:t>PhD Candidate, LUMC Curium</a:t>
            </a:r>
          </a:p>
          <a:p>
            <a:r>
              <a:rPr lang="en-US" b="1" dirty="0" err="1">
                <a:solidFill>
                  <a:schemeClr val="bg1"/>
                </a:solidFill>
              </a:rPr>
              <a:t>Congres</a:t>
            </a:r>
            <a:r>
              <a:rPr lang="en-US" b="1" dirty="0">
                <a:solidFill>
                  <a:schemeClr val="bg1"/>
                </a:solidFill>
              </a:rPr>
              <a:t> IHT en HIC </a:t>
            </a:r>
            <a:r>
              <a:rPr lang="en-US" b="1" dirty="0" err="1">
                <a:solidFill>
                  <a:schemeClr val="bg1"/>
                </a:solidFill>
              </a:rPr>
              <a:t>Jongeren</a:t>
            </a:r>
            <a:r>
              <a:rPr lang="en-US" b="1" dirty="0">
                <a:solidFill>
                  <a:schemeClr val="bg1"/>
                </a:solidFill>
              </a:rPr>
              <a:t> 24-9-2025</a:t>
            </a:r>
          </a:p>
        </p:txBody>
      </p:sp>
    </p:spTree>
    <p:extLst>
      <p:ext uri="{BB962C8B-B14F-4D97-AF65-F5344CB8AC3E}">
        <p14:creationId xmlns:p14="http://schemas.microsoft.com/office/powerpoint/2010/main" val="2527995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 descr="Groep van vrouwen silhouet">
            <a:extLst>
              <a:ext uri="{FF2B5EF4-FFF2-40B4-BE49-F238E27FC236}">
                <a16:creationId xmlns:a16="http://schemas.microsoft.com/office/drawing/2014/main" id="{0D1D418E-2FF1-D6BD-7E59-82B09FC51D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30694" y="1271196"/>
            <a:ext cx="914400" cy="914400"/>
          </a:xfr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CF9CAD5-E8B2-2E06-9FC0-633B1BEE1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198" y="1271196"/>
            <a:ext cx="914479" cy="914479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094DBBA0-72E8-0045-9D12-5AAEF2D66841}"/>
              </a:ext>
            </a:extLst>
          </p:cNvPr>
          <p:cNvSpPr txBox="1"/>
          <p:nvPr/>
        </p:nvSpPr>
        <p:spPr>
          <a:xfrm>
            <a:off x="712198" y="2383930"/>
            <a:ext cx="46155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6 female adolescents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Aged 13-21 years 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 clinical profiles: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Severe suicidality and self-harm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Major depressive disorder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Eating disorder (5 in remission, 1 current)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Autism spectrum disorder </a:t>
            </a:r>
          </a:p>
        </p:txBody>
      </p:sp>
      <p:pic>
        <p:nvPicPr>
          <p:cNvPr id="9" name="Graphic 8" descr="Ziekenhuis met effen opvulling">
            <a:extLst>
              <a:ext uri="{FF2B5EF4-FFF2-40B4-BE49-F238E27FC236}">
                <a16:creationId xmlns:a16="http://schemas.microsoft.com/office/drawing/2014/main" id="{0C95F7F3-8C50-9839-476A-0908D56A07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07733" y="1271196"/>
            <a:ext cx="914400" cy="914400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05F25169-8047-BF7E-D59A-94952AC8FA56}"/>
              </a:ext>
            </a:extLst>
          </p:cNvPr>
          <p:cNvSpPr txBox="1"/>
          <p:nvPr/>
        </p:nvSpPr>
        <p:spPr>
          <a:xfrm>
            <a:off x="6607733" y="2383930"/>
            <a:ext cx="42478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Medication: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least 2 antipsychotics (commonly risperidone and olanzapine)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Two antidepressants 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Most cases: lithium and ECT </a:t>
            </a:r>
          </a:p>
          <a:p>
            <a:pPr marL="285750" indent="-285750">
              <a:buFontTx/>
              <a:buChar char="-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All treated in locked inpatient settings</a:t>
            </a:r>
          </a:p>
        </p:txBody>
      </p:sp>
    </p:spTree>
    <p:extLst>
      <p:ext uri="{BB962C8B-B14F-4D97-AF65-F5344CB8AC3E}">
        <p14:creationId xmlns:p14="http://schemas.microsoft.com/office/powerpoint/2010/main" val="99505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 descr="Medicijnen met effen opvulling">
            <a:extLst>
              <a:ext uri="{FF2B5EF4-FFF2-40B4-BE49-F238E27FC236}">
                <a16:creationId xmlns:a16="http://schemas.microsoft.com/office/drawing/2014/main" id="{FA9B0867-C53D-5A2C-7D88-5A2D5772D7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816" y="1136796"/>
            <a:ext cx="914400" cy="914400"/>
          </a:xfr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2BCFCCEB-F0FB-2DE6-0293-756CF260FAFC}"/>
              </a:ext>
            </a:extLst>
          </p:cNvPr>
          <p:cNvSpPr txBox="1"/>
          <p:nvPr/>
        </p:nvSpPr>
        <p:spPr>
          <a:xfrm>
            <a:off x="2388409" y="1343310"/>
            <a:ext cx="3191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Doses: 100-250 mg/day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Level: 294-497 ug/l </a:t>
            </a:r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A13FA557-8C72-8E5E-7F2E-961686394CA5}"/>
              </a:ext>
            </a:extLst>
          </p:cNvPr>
          <p:cNvSpPr/>
          <p:nvPr/>
        </p:nvSpPr>
        <p:spPr>
          <a:xfrm>
            <a:off x="891073" y="2603241"/>
            <a:ext cx="1153886" cy="1073020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5/6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04E0591-379E-1CF2-53D8-2AC622FBB0ED}"/>
              </a:ext>
            </a:extLst>
          </p:cNvPr>
          <p:cNvSpPr txBox="1"/>
          <p:nvPr/>
        </p:nvSpPr>
        <p:spPr>
          <a:xfrm>
            <a:off x="2388409" y="2816585"/>
            <a:ext cx="3399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Reduction in self-harming urges and suicidal ideation</a:t>
            </a:r>
          </a:p>
        </p:txBody>
      </p:sp>
      <p:pic>
        <p:nvPicPr>
          <p:cNvPr id="11" name="Graphic 10" descr="Gewichtstoename met effen opvulling">
            <a:extLst>
              <a:ext uri="{FF2B5EF4-FFF2-40B4-BE49-F238E27FC236}">
                <a16:creationId xmlns:a16="http://schemas.microsoft.com/office/drawing/2014/main" id="{1D45F027-96C9-3ACA-A21A-831F09D07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0816" y="4228306"/>
            <a:ext cx="914400" cy="914400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45325B85-2DCE-0E93-C9C5-7DA22DE80023}"/>
              </a:ext>
            </a:extLst>
          </p:cNvPr>
          <p:cNvSpPr txBox="1"/>
          <p:nvPr/>
        </p:nvSpPr>
        <p:spPr>
          <a:xfrm>
            <a:off x="2388408" y="4203069"/>
            <a:ext cx="4692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Variable reports of side effects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Frequent: daily fluctuations in leukocyte counts, without leukocytopenia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Weight gain varied significantly</a:t>
            </a:r>
          </a:p>
        </p:txBody>
      </p:sp>
      <p:pic>
        <p:nvPicPr>
          <p:cNvPr id="14" name="Graphic 13" descr="Huis met effen opvulling">
            <a:extLst>
              <a:ext uri="{FF2B5EF4-FFF2-40B4-BE49-F238E27FC236}">
                <a16:creationId xmlns:a16="http://schemas.microsoft.com/office/drawing/2014/main" id="{441C0C24-64EF-887B-817B-5D67C993D2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81024" y="1150215"/>
            <a:ext cx="914400" cy="914400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94F0C14-7ABA-A58C-BA64-C751BFA9652D}"/>
              </a:ext>
            </a:extLst>
          </p:cNvPr>
          <p:cNvSpPr txBox="1"/>
          <p:nvPr/>
        </p:nvSpPr>
        <p:spPr>
          <a:xfrm>
            <a:off x="8582569" y="1343310"/>
            <a:ext cx="3260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Several adolescent were able to return home or live semi-independently after years of inpatient care</a:t>
            </a:r>
          </a:p>
        </p:txBody>
      </p:sp>
      <p:pic>
        <p:nvPicPr>
          <p:cNvPr id="17" name="Graphic 16" descr="Grafsteen met effen opvulling">
            <a:extLst>
              <a:ext uri="{FF2B5EF4-FFF2-40B4-BE49-F238E27FC236}">
                <a16:creationId xmlns:a16="http://schemas.microsoft.com/office/drawing/2014/main" id="{57A17B0F-2943-3091-F544-4F418FA52B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81024" y="3139751"/>
            <a:ext cx="914400" cy="914400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1210FCC-2995-E24C-A627-5099BB352AFF}"/>
              </a:ext>
            </a:extLst>
          </p:cNvPr>
          <p:cNvSpPr txBox="1"/>
          <p:nvPr/>
        </p:nvSpPr>
        <p:spPr>
          <a:xfrm>
            <a:off x="8582569" y="3280082"/>
            <a:ext cx="3260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adolescent showed no clinical improvement and died (no clozapine complication)</a:t>
            </a:r>
          </a:p>
        </p:txBody>
      </p:sp>
    </p:spTree>
    <p:extLst>
      <p:ext uri="{BB962C8B-B14F-4D97-AF65-F5344CB8AC3E}">
        <p14:creationId xmlns:p14="http://schemas.microsoft.com/office/powerpoint/2010/main" val="1136766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jdelijke aanduiding voor inhoud 10" descr="Cloud Computing met effen opvulling">
            <a:extLst>
              <a:ext uri="{FF2B5EF4-FFF2-40B4-BE49-F238E27FC236}">
                <a16:creationId xmlns:a16="http://schemas.microsoft.com/office/drawing/2014/main" id="{1A2950A9-E5EA-CB67-BE55-CB916440D0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29347" y="3764401"/>
            <a:ext cx="2177611" cy="2177611"/>
          </a:xfrm>
        </p:spPr>
      </p:pic>
      <p:pic>
        <p:nvPicPr>
          <p:cNvPr id="13" name="Graphic 12" descr="Bakstenen muur bouwen met effen opvulling">
            <a:extLst>
              <a:ext uri="{FF2B5EF4-FFF2-40B4-BE49-F238E27FC236}">
                <a16:creationId xmlns:a16="http://schemas.microsoft.com/office/drawing/2014/main" id="{EACA2A9E-0E58-4226-1BE4-43DCB4E978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6242" y="2408663"/>
            <a:ext cx="1895709" cy="1895709"/>
          </a:xfrm>
          <a:prstGeom prst="rect">
            <a:avLst/>
          </a:prstGeom>
        </p:spPr>
      </p:pic>
      <p:pic>
        <p:nvPicPr>
          <p:cNvPr id="17" name="Graphic 16" descr="Directiekamer met effen opvulling">
            <a:extLst>
              <a:ext uri="{FF2B5EF4-FFF2-40B4-BE49-F238E27FC236}">
                <a16:creationId xmlns:a16="http://schemas.microsoft.com/office/drawing/2014/main" id="{4E5F910D-2385-21AB-E560-5B8E041B98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38146" y="2165789"/>
            <a:ext cx="2177611" cy="2177611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B380E45F-4C55-7A13-E4D6-8DF8B79E06FC}"/>
              </a:ext>
            </a:extLst>
          </p:cNvPr>
          <p:cNvSpPr txBox="1"/>
          <p:nvPr/>
        </p:nvSpPr>
        <p:spPr>
          <a:xfrm>
            <a:off x="3837581" y="392783"/>
            <a:ext cx="4516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</a:p>
        </p:txBody>
      </p:sp>
    </p:spTree>
    <p:extLst>
      <p:ext uri="{BB962C8B-B14F-4D97-AF65-F5344CB8AC3E}">
        <p14:creationId xmlns:p14="http://schemas.microsoft.com/office/powerpoint/2010/main" val="4033212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30411-3690-FA1D-143E-417238EB7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Workshop</a:t>
            </a:r>
          </a:p>
        </p:txBody>
      </p:sp>
      <p:pic>
        <p:nvPicPr>
          <p:cNvPr id="7" name="Graphic 6" descr="Spelen met effen opvulling">
            <a:extLst>
              <a:ext uri="{FF2B5EF4-FFF2-40B4-BE49-F238E27FC236}">
                <a16:creationId xmlns:a16="http://schemas.microsoft.com/office/drawing/2014/main" id="{04979E3B-3DB0-D8F5-575D-AC62736C48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41442" y="2436718"/>
            <a:ext cx="1984563" cy="1984563"/>
          </a:xfrm>
          <a:prstGeom prst="rect">
            <a:avLst/>
          </a:prstGeom>
        </p:spPr>
      </p:pic>
      <p:pic>
        <p:nvPicPr>
          <p:cNvPr id="15" name="Tijdelijke aanduiding voor inhoud 14" descr="Stoppen met effen opvulling">
            <a:extLst>
              <a:ext uri="{FF2B5EF4-FFF2-40B4-BE49-F238E27FC236}">
                <a16:creationId xmlns:a16="http://schemas.microsoft.com/office/drawing/2014/main" id="{20484905-9F45-7C45-3F3A-C86A80593D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85652" y="2325756"/>
            <a:ext cx="2206487" cy="2206487"/>
          </a:xfrm>
        </p:spPr>
      </p:pic>
    </p:spTree>
    <p:extLst>
      <p:ext uri="{BB962C8B-B14F-4D97-AF65-F5344CB8AC3E}">
        <p14:creationId xmlns:p14="http://schemas.microsoft.com/office/powerpoint/2010/main" val="2674164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8000">
              <a:schemeClr val="bg1">
                <a:lumMod val="85000"/>
              </a:schemeClr>
            </a:gs>
            <a:gs pos="9000">
              <a:srgbClr val="FFFFE1"/>
            </a:gs>
            <a:gs pos="4000">
              <a:srgbClr val="FFFFA7"/>
            </a:gs>
            <a:gs pos="24000">
              <a:schemeClr val="bg1">
                <a:lumMod val="75000"/>
              </a:schemeClr>
            </a:gs>
            <a:gs pos="100000">
              <a:schemeClr val="tx1"/>
            </a:gs>
            <a:gs pos="66000">
              <a:schemeClr val="tx1">
                <a:lumMod val="75000"/>
                <a:lumOff val="25000"/>
              </a:schemeClr>
            </a:gs>
            <a:gs pos="46000">
              <a:schemeClr val="tx1">
                <a:lumMod val="50000"/>
                <a:lumOff val="50000"/>
              </a:schemeClr>
            </a:gs>
            <a:gs pos="35000">
              <a:schemeClr val="bg1">
                <a:lumMod val="65000"/>
              </a:schemeClr>
            </a:gs>
            <a:gs pos="6000">
              <a:srgbClr val="FFFF7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4C520A-DB7C-FC1F-6D7F-C00601F8D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4" y="5035827"/>
            <a:ext cx="10515600" cy="1590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Questions? 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Feel free to connect 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w.elzinga@ggz-nhn.nl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F6C4196-FAE3-53FD-C7D1-2243D3578299}"/>
              </a:ext>
            </a:extLst>
          </p:cNvPr>
          <p:cNvSpPr txBox="1"/>
          <p:nvPr/>
        </p:nvSpPr>
        <p:spPr>
          <a:xfrm>
            <a:off x="3154017" y="0"/>
            <a:ext cx="5883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6839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51E77C-CAB9-6C85-EE62-D9D849A5D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A2E38A0-9C13-5D05-8224-98E213CDFD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8604094"/>
              </p:ext>
            </p:extLst>
          </p:nvPr>
        </p:nvGraphicFramePr>
        <p:xfrm>
          <a:off x="2032000" y="680224"/>
          <a:ext cx="8128000" cy="5458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908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36DB4E-9B79-D21E-B476-4B0A832C6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7F4F335-296F-3862-1039-2C800992A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634857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Graphic 12" descr="Vrouw die schouders ophaalt silhouet">
            <a:extLst>
              <a:ext uri="{FF2B5EF4-FFF2-40B4-BE49-F238E27FC236}">
                <a16:creationId xmlns:a16="http://schemas.microsoft.com/office/drawing/2014/main" id="{FB2BB94E-93D3-ADBB-00DE-77A45718FA5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1951" y="2620179"/>
            <a:ext cx="914400" cy="914400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9ABC7FB2-AEDC-4E51-C436-5C1F2B9E43F5}"/>
              </a:ext>
            </a:extLst>
          </p:cNvPr>
          <p:cNvSpPr txBox="1"/>
          <p:nvPr/>
        </p:nvSpPr>
        <p:spPr>
          <a:xfrm>
            <a:off x="324498" y="3534579"/>
            <a:ext cx="1707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 years old</a:t>
            </a:r>
          </a:p>
        </p:txBody>
      </p:sp>
    </p:spTree>
    <p:extLst>
      <p:ext uri="{BB962C8B-B14F-4D97-AF65-F5344CB8AC3E}">
        <p14:creationId xmlns:p14="http://schemas.microsoft.com/office/powerpoint/2010/main" val="2877207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2A25D7-4223-6357-91E9-F3D624DC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372" y="6239615"/>
            <a:ext cx="1498136" cy="412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CBT, DBT</a:t>
            </a:r>
          </a:p>
          <a:p>
            <a:endParaRPr lang="en-US" dirty="0"/>
          </a:p>
        </p:txBody>
      </p:sp>
      <p:pic>
        <p:nvPicPr>
          <p:cNvPr id="5" name="Graphic 4" descr="Pipet silhouet">
            <a:extLst>
              <a:ext uri="{FF2B5EF4-FFF2-40B4-BE49-F238E27FC236}">
                <a16:creationId xmlns:a16="http://schemas.microsoft.com/office/drawing/2014/main" id="{6870E504-E873-7178-73D1-1F0483D9AC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89203" y="1375002"/>
            <a:ext cx="914400" cy="914400"/>
          </a:xfrm>
          <a:prstGeom prst="rect">
            <a:avLst/>
          </a:prstGeom>
        </p:spPr>
      </p:pic>
      <p:pic>
        <p:nvPicPr>
          <p:cNvPr id="7" name="Graphic 6" descr="Ziekenhuis silhouet">
            <a:extLst>
              <a:ext uri="{FF2B5EF4-FFF2-40B4-BE49-F238E27FC236}">
                <a16:creationId xmlns:a16="http://schemas.microsoft.com/office/drawing/2014/main" id="{93D5A012-41E3-9B47-BD67-88571FD38E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65086" y="2326481"/>
            <a:ext cx="914400" cy="914400"/>
          </a:xfrm>
          <a:prstGeom prst="rect">
            <a:avLst/>
          </a:prstGeom>
        </p:spPr>
      </p:pic>
      <p:pic>
        <p:nvPicPr>
          <p:cNvPr id="9" name="Graphic 8" descr="Ongeduldig silhouet">
            <a:extLst>
              <a:ext uri="{FF2B5EF4-FFF2-40B4-BE49-F238E27FC236}">
                <a16:creationId xmlns:a16="http://schemas.microsoft.com/office/drawing/2014/main" id="{E3E224D2-C2E9-7976-6D7D-BB64B11469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52134" y="4184748"/>
            <a:ext cx="914400" cy="914400"/>
          </a:xfrm>
          <a:prstGeom prst="rect">
            <a:avLst/>
          </a:prstGeom>
        </p:spPr>
      </p:pic>
      <p:pic>
        <p:nvPicPr>
          <p:cNvPr id="11" name="Graphic 10" descr="Medicijnen silhouet">
            <a:extLst>
              <a:ext uri="{FF2B5EF4-FFF2-40B4-BE49-F238E27FC236}">
                <a16:creationId xmlns:a16="http://schemas.microsoft.com/office/drawing/2014/main" id="{C055D120-36AB-7E3E-0C72-22BC56AE9A0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98914" y="4002881"/>
            <a:ext cx="914400" cy="914400"/>
          </a:xfrm>
          <a:prstGeom prst="rect">
            <a:avLst/>
          </a:prstGeom>
        </p:spPr>
      </p:pic>
      <p:pic>
        <p:nvPicPr>
          <p:cNvPr id="20" name="Graphic 19" descr="Beveiligingscamera silhouet">
            <a:extLst>
              <a:ext uri="{FF2B5EF4-FFF2-40B4-BE49-F238E27FC236}">
                <a16:creationId xmlns:a16="http://schemas.microsoft.com/office/drawing/2014/main" id="{235CDA89-F7BB-188D-A2E9-39E412F3AF0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491788" y="3084163"/>
            <a:ext cx="914400" cy="914400"/>
          </a:xfrm>
          <a:prstGeom prst="rect">
            <a:avLst/>
          </a:prstGeom>
        </p:spPr>
      </p:pic>
      <p:pic>
        <p:nvPicPr>
          <p:cNvPr id="22" name="Graphic 21" descr="Schoolmeisje silhouet">
            <a:extLst>
              <a:ext uri="{FF2B5EF4-FFF2-40B4-BE49-F238E27FC236}">
                <a16:creationId xmlns:a16="http://schemas.microsoft.com/office/drawing/2014/main" id="{286BA782-0D7A-1370-ABA5-69FE8871674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10612" y="1973716"/>
            <a:ext cx="914400" cy="914400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991B13D4-4591-6EC2-7365-E905DA42B4E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3652" y="3360703"/>
            <a:ext cx="1146147" cy="1194920"/>
          </a:xfrm>
          <a:prstGeom prst="rect">
            <a:avLst/>
          </a:prstGeom>
        </p:spPr>
      </p:pic>
      <p:cxnSp>
        <p:nvCxnSpPr>
          <p:cNvPr id="41" name="Verbindingslijn: gekromd 40">
            <a:extLst>
              <a:ext uri="{FF2B5EF4-FFF2-40B4-BE49-F238E27FC236}">
                <a16:creationId xmlns:a16="http://schemas.microsoft.com/office/drawing/2014/main" id="{482D8EE7-932E-0C6C-098A-B791E5AA04B0}"/>
              </a:ext>
            </a:extLst>
          </p:cNvPr>
          <p:cNvCxnSpPr>
            <a:cxnSpLocks/>
          </p:cNvCxnSpPr>
          <p:nvPr/>
        </p:nvCxnSpPr>
        <p:spPr>
          <a:xfrm flipV="1">
            <a:off x="3079897" y="2888116"/>
            <a:ext cx="1469571" cy="1145551"/>
          </a:xfrm>
          <a:prstGeom prst="curvedConnector3">
            <a:avLst>
              <a:gd name="adj1" fmla="val 43333"/>
            </a:avLst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kstvak 44">
            <a:extLst>
              <a:ext uri="{FF2B5EF4-FFF2-40B4-BE49-F238E27FC236}">
                <a16:creationId xmlns:a16="http://schemas.microsoft.com/office/drawing/2014/main" id="{E041F3EB-DD1A-18EC-3D43-CBF1A2DFE470}"/>
              </a:ext>
            </a:extLst>
          </p:cNvPr>
          <p:cNvSpPr txBox="1"/>
          <p:nvPr/>
        </p:nvSpPr>
        <p:spPr>
          <a:xfrm>
            <a:off x="4756412" y="1496846"/>
            <a:ext cx="1581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admission</a:t>
            </a:r>
          </a:p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 years old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3B5CEE13-FF4C-5BD9-3B4E-2D27D8984E5A}"/>
              </a:ext>
            </a:extLst>
          </p:cNvPr>
          <p:cNvSpPr txBox="1"/>
          <p:nvPr/>
        </p:nvSpPr>
        <p:spPr>
          <a:xfrm>
            <a:off x="838199" y="5246914"/>
            <a:ext cx="3080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Medication: aripiprazole, olanzapine, risperidone,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haldoperidol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fluoxetine, citalopram,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nortrilen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benzodiazepines, lithium,  </a:t>
            </a:r>
          </a:p>
        </p:txBody>
      </p:sp>
      <p:sp>
        <p:nvSpPr>
          <p:cNvPr id="47" name="Tekstvak 46">
            <a:extLst>
              <a:ext uri="{FF2B5EF4-FFF2-40B4-BE49-F238E27FC236}">
                <a16:creationId xmlns:a16="http://schemas.microsoft.com/office/drawing/2014/main" id="{2BB55E8A-9A82-2BB4-D63E-AC5F505C1C56}"/>
              </a:ext>
            </a:extLst>
          </p:cNvPr>
          <p:cNvSpPr txBox="1"/>
          <p:nvPr/>
        </p:nvSpPr>
        <p:spPr>
          <a:xfrm>
            <a:off x="4756412" y="3360703"/>
            <a:ext cx="183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Long-term psychiatric ward</a:t>
            </a:r>
          </a:p>
          <a:p>
            <a:endParaRPr lang="en-US" dirty="0"/>
          </a:p>
        </p:txBody>
      </p:sp>
      <p:cxnSp>
        <p:nvCxnSpPr>
          <p:cNvPr id="51" name="Verbindingslijn: gekromd 50">
            <a:extLst>
              <a:ext uri="{FF2B5EF4-FFF2-40B4-BE49-F238E27FC236}">
                <a16:creationId xmlns:a16="http://schemas.microsoft.com/office/drawing/2014/main" id="{18203EC4-266F-C411-11D5-75B6A76C2C12}"/>
              </a:ext>
            </a:extLst>
          </p:cNvPr>
          <p:cNvCxnSpPr/>
          <p:nvPr/>
        </p:nvCxnSpPr>
        <p:spPr>
          <a:xfrm>
            <a:off x="6158273" y="3043682"/>
            <a:ext cx="1706657" cy="1511941"/>
          </a:xfrm>
          <a:prstGeom prst="curvedConnector3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Verbindingslijn: gekromd 52">
            <a:extLst>
              <a:ext uri="{FF2B5EF4-FFF2-40B4-BE49-F238E27FC236}">
                <a16:creationId xmlns:a16="http://schemas.microsoft.com/office/drawing/2014/main" id="{A0998445-E65C-0262-27FA-B8DADE84BE14}"/>
              </a:ext>
            </a:extLst>
          </p:cNvPr>
          <p:cNvCxnSpPr>
            <a:cxnSpLocks/>
          </p:cNvCxnSpPr>
          <p:nvPr/>
        </p:nvCxnSpPr>
        <p:spPr>
          <a:xfrm flipV="1">
            <a:off x="6599583" y="1820011"/>
            <a:ext cx="1589620" cy="640187"/>
          </a:xfrm>
          <a:prstGeom prst="curvedConnector3">
            <a:avLst>
              <a:gd name="adj1" fmla="val 39996"/>
            </a:avLst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kstvak 54">
            <a:extLst>
              <a:ext uri="{FF2B5EF4-FFF2-40B4-BE49-F238E27FC236}">
                <a16:creationId xmlns:a16="http://schemas.microsoft.com/office/drawing/2014/main" id="{47F4B3C0-F03B-AE32-72E1-D3E12D28B01B}"/>
              </a:ext>
            </a:extLst>
          </p:cNvPr>
          <p:cNvSpPr txBox="1"/>
          <p:nvPr/>
        </p:nvSpPr>
        <p:spPr>
          <a:xfrm>
            <a:off x="8189203" y="5099148"/>
            <a:ext cx="1498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 sessions ECT</a:t>
            </a:r>
            <a:endParaRPr lang="en-US" dirty="0"/>
          </a:p>
        </p:txBody>
      </p:sp>
      <p:sp>
        <p:nvSpPr>
          <p:cNvPr id="58" name="Tekstvak 57">
            <a:extLst>
              <a:ext uri="{FF2B5EF4-FFF2-40B4-BE49-F238E27FC236}">
                <a16:creationId xmlns:a16="http://schemas.microsoft.com/office/drawing/2014/main" id="{0C224D46-5EBB-3361-7809-00DB1DA9796B}"/>
              </a:ext>
            </a:extLst>
          </p:cNvPr>
          <p:cNvSpPr txBox="1"/>
          <p:nvPr/>
        </p:nvSpPr>
        <p:spPr>
          <a:xfrm>
            <a:off x="9958134" y="4284033"/>
            <a:ext cx="2107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 years old: </a:t>
            </a:r>
          </a:p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autonomy-promoting treatment approach without the use of coercion: high risk</a:t>
            </a:r>
          </a:p>
        </p:txBody>
      </p:sp>
      <p:pic>
        <p:nvPicPr>
          <p:cNvPr id="60" name="Graphic 59" descr="Persoon met een idee silhouet">
            <a:extLst>
              <a:ext uri="{FF2B5EF4-FFF2-40B4-BE49-F238E27FC236}">
                <a16:creationId xmlns:a16="http://schemas.microsoft.com/office/drawing/2014/main" id="{5621FB59-6728-527F-8CF2-C2DC4C13B32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243873" y="5288279"/>
            <a:ext cx="914400" cy="914400"/>
          </a:xfrm>
          <a:prstGeom prst="rect">
            <a:avLst/>
          </a:prstGeom>
        </p:spPr>
      </p:pic>
      <p:cxnSp>
        <p:nvCxnSpPr>
          <p:cNvPr id="62" name="Verbindingslijn: gekromd 61">
            <a:extLst>
              <a:ext uri="{FF2B5EF4-FFF2-40B4-BE49-F238E27FC236}">
                <a16:creationId xmlns:a16="http://schemas.microsoft.com/office/drawing/2014/main" id="{922CB503-9EE7-4438-C9DB-6F1F266A46A3}"/>
              </a:ext>
            </a:extLst>
          </p:cNvPr>
          <p:cNvCxnSpPr/>
          <p:nvPr/>
        </p:nvCxnSpPr>
        <p:spPr>
          <a:xfrm>
            <a:off x="9329530" y="1832202"/>
            <a:ext cx="1619458" cy="818233"/>
          </a:xfrm>
          <a:prstGeom prst="curvedConnector3">
            <a:avLst>
              <a:gd name="adj1" fmla="val 104827"/>
            </a:avLst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Verbindingslijn: gekromd 64">
            <a:extLst>
              <a:ext uri="{FF2B5EF4-FFF2-40B4-BE49-F238E27FC236}">
                <a16:creationId xmlns:a16="http://schemas.microsoft.com/office/drawing/2014/main" id="{D58DECED-5D99-3897-2494-A643D4DDC2AF}"/>
              </a:ext>
            </a:extLst>
          </p:cNvPr>
          <p:cNvCxnSpPr/>
          <p:nvPr/>
        </p:nvCxnSpPr>
        <p:spPr>
          <a:xfrm rot="10800000" flipV="1">
            <a:off x="6337887" y="5288279"/>
            <a:ext cx="1335123" cy="750080"/>
          </a:xfrm>
          <a:prstGeom prst="curvedConnector3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Verbindingslijn: gekromd 66">
            <a:extLst>
              <a:ext uri="{FF2B5EF4-FFF2-40B4-BE49-F238E27FC236}">
                <a16:creationId xmlns:a16="http://schemas.microsoft.com/office/drawing/2014/main" id="{F42503E6-8101-C3B8-9FB7-7D0D65A0720C}"/>
              </a:ext>
            </a:extLst>
          </p:cNvPr>
          <p:cNvCxnSpPr/>
          <p:nvPr/>
        </p:nvCxnSpPr>
        <p:spPr>
          <a:xfrm rot="10800000">
            <a:off x="3498574" y="4641949"/>
            <a:ext cx="1466512" cy="1228765"/>
          </a:xfrm>
          <a:prstGeom prst="curvedConnector3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kstvak 67">
            <a:extLst>
              <a:ext uri="{FF2B5EF4-FFF2-40B4-BE49-F238E27FC236}">
                <a16:creationId xmlns:a16="http://schemas.microsoft.com/office/drawing/2014/main" id="{B64145A8-5F5F-3AB7-8874-C4A18DEE3FD2}"/>
              </a:ext>
            </a:extLst>
          </p:cNvPr>
          <p:cNvSpPr txBox="1"/>
          <p:nvPr/>
        </p:nvSpPr>
        <p:spPr>
          <a:xfrm>
            <a:off x="410612" y="1375002"/>
            <a:ext cx="141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Referral </a:t>
            </a:r>
          </a:p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years old</a:t>
            </a:r>
          </a:p>
        </p:txBody>
      </p:sp>
    </p:spTree>
    <p:extLst>
      <p:ext uri="{BB962C8B-B14F-4D97-AF65-F5344CB8AC3E}">
        <p14:creationId xmlns:p14="http://schemas.microsoft.com/office/powerpoint/2010/main" val="342836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11912A4D-D72D-A53A-6AA6-E11F7E064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933" y="469586"/>
            <a:ext cx="4762134" cy="5918828"/>
          </a:xfrm>
          <a:prstGeom prst="rect">
            <a:avLst/>
          </a:prstGeom>
          <a:effectLst>
            <a:softEdge rad="1270000"/>
          </a:effectLst>
        </p:spPr>
      </p:pic>
    </p:spTree>
    <p:extLst>
      <p:ext uri="{BB962C8B-B14F-4D97-AF65-F5344CB8AC3E}">
        <p14:creationId xmlns:p14="http://schemas.microsoft.com/office/powerpoint/2010/main" val="57281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jdelijke aanduiding voor inhoud 8" descr="Medicijnen silhouet">
            <a:extLst>
              <a:ext uri="{FF2B5EF4-FFF2-40B4-BE49-F238E27FC236}">
                <a16:creationId xmlns:a16="http://schemas.microsoft.com/office/drawing/2014/main" id="{B3A0A37B-651B-2BB9-9997-464EDB8148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8273" y="5080388"/>
            <a:ext cx="1386468" cy="1386468"/>
          </a:xfrm>
        </p:spPr>
      </p:pic>
      <p:pic>
        <p:nvPicPr>
          <p:cNvPr id="11" name="Graphic 10" descr="Groep van vrouwen met effen opvulling">
            <a:extLst>
              <a:ext uri="{FF2B5EF4-FFF2-40B4-BE49-F238E27FC236}">
                <a16:creationId xmlns:a16="http://schemas.microsoft.com/office/drawing/2014/main" id="{871AC71E-EB08-4E96-1870-B748B8545D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84794" y="3010829"/>
            <a:ext cx="1364166" cy="1364166"/>
          </a:xfrm>
          <a:prstGeom prst="rect">
            <a:avLst/>
          </a:prstGeom>
        </p:spPr>
      </p:pic>
      <p:pic>
        <p:nvPicPr>
          <p:cNvPr id="13" name="Graphic 12" descr="Ongelijke weegschaal met effen opvulling">
            <a:extLst>
              <a:ext uri="{FF2B5EF4-FFF2-40B4-BE49-F238E27FC236}">
                <a16:creationId xmlns:a16="http://schemas.microsoft.com/office/drawing/2014/main" id="{C86BE822-AD8F-D0A5-938D-B4C3779663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88527" y="4892675"/>
            <a:ext cx="914400" cy="914400"/>
          </a:xfrm>
          <a:prstGeom prst="rect">
            <a:avLst/>
          </a:prstGeom>
        </p:spPr>
      </p:pic>
      <p:pic>
        <p:nvPicPr>
          <p:cNvPr id="15" name="Graphic 14" descr="Gewichtsverlies met effen opvulling">
            <a:extLst>
              <a:ext uri="{FF2B5EF4-FFF2-40B4-BE49-F238E27FC236}">
                <a16:creationId xmlns:a16="http://schemas.microsoft.com/office/drawing/2014/main" id="{ABB94B0C-FC1A-8A57-52E0-0489CB88B4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44307" y="1951116"/>
            <a:ext cx="914400" cy="914400"/>
          </a:xfrm>
          <a:prstGeom prst="rect">
            <a:avLst/>
          </a:prstGeom>
        </p:spPr>
      </p:pic>
      <p:pic>
        <p:nvPicPr>
          <p:cNvPr id="17" name="Graphic 16" descr="Vragen met effen opvulling">
            <a:extLst>
              <a:ext uri="{FF2B5EF4-FFF2-40B4-BE49-F238E27FC236}">
                <a16:creationId xmlns:a16="http://schemas.microsoft.com/office/drawing/2014/main" id="{34FA136E-33BF-A886-F78C-E8D09634200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40251" y="707095"/>
            <a:ext cx="914400" cy="914400"/>
          </a:xfrm>
          <a:prstGeom prst="rect">
            <a:avLst/>
          </a:prstGeom>
        </p:spPr>
      </p:pic>
      <p:pic>
        <p:nvPicPr>
          <p:cNvPr id="19" name="Graphic 18" descr="Gloeilamp en tandwiel met effen opvulling">
            <a:extLst>
              <a:ext uri="{FF2B5EF4-FFF2-40B4-BE49-F238E27FC236}">
                <a16:creationId xmlns:a16="http://schemas.microsoft.com/office/drawing/2014/main" id="{26670045-DE26-BC14-0447-0A549427CBC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20390" y="1724722"/>
            <a:ext cx="914400" cy="914400"/>
          </a:xfrm>
          <a:prstGeom prst="rect">
            <a:avLst/>
          </a:prstGeom>
        </p:spPr>
      </p:pic>
      <p:pic>
        <p:nvPicPr>
          <p:cNvPr id="21" name="Graphic 20" descr="Hoofd met radertjes met effen opvulling">
            <a:extLst>
              <a:ext uri="{FF2B5EF4-FFF2-40B4-BE49-F238E27FC236}">
                <a16:creationId xmlns:a16="http://schemas.microsoft.com/office/drawing/2014/main" id="{6873A735-ACF7-ABC8-1D7F-23F4CA0150B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434790" y="1868468"/>
            <a:ext cx="914400" cy="914400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59F4D1A2-A53F-E08F-4700-5037670065E1}"/>
              </a:ext>
            </a:extLst>
          </p:cNvPr>
          <p:cNvSpPr txBox="1"/>
          <p:nvPr/>
        </p:nvSpPr>
        <p:spPr>
          <a:xfrm>
            <a:off x="434898" y="3010829"/>
            <a:ext cx="2364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Idea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Searching literature</a:t>
            </a:r>
          </a:p>
        </p:txBody>
      </p:sp>
      <p:pic>
        <p:nvPicPr>
          <p:cNvPr id="28" name="Graphic 27" descr="Klantbeoordeling met effen opvulling">
            <a:extLst>
              <a:ext uri="{FF2B5EF4-FFF2-40B4-BE49-F238E27FC236}">
                <a16:creationId xmlns:a16="http://schemas.microsoft.com/office/drawing/2014/main" id="{E20C4936-5100-C799-1B7E-C955FECB603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330283" y="959644"/>
            <a:ext cx="914400" cy="914400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B2CC1570-FCFD-F701-B8C4-D9233A782775}"/>
              </a:ext>
            </a:extLst>
          </p:cNvPr>
          <p:cNvSpPr txBox="1"/>
          <p:nvPr/>
        </p:nvSpPr>
        <p:spPr>
          <a:xfrm>
            <a:off x="4240251" y="1900673"/>
            <a:ext cx="3119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Consultation with colleagues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Consult an expert</a:t>
            </a:r>
          </a:p>
        </p:txBody>
      </p:sp>
      <p:cxnSp>
        <p:nvCxnSpPr>
          <p:cNvPr id="31" name="Rechte verbindingslijn met pijl 30">
            <a:extLst>
              <a:ext uri="{FF2B5EF4-FFF2-40B4-BE49-F238E27FC236}">
                <a16:creationId xmlns:a16="http://schemas.microsoft.com/office/drawing/2014/main" id="{7B280192-BA0A-D3F4-1D11-E030E09EC1D7}"/>
              </a:ext>
            </a:extLst>
          </p:cNvPr>
          <p:cNvCxnSpPr/>
          <p:nvPr/>
        </p:nvCxnSpPr>
        <p:spPr>
          <a:xfrm flipV="1">
            <a:off x="2609385" y="1621495"/>
            <a:ext cx="1293542" cy="575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met pijl 32">
            <a:extLst>
              <a:ext uri="{FF2B5EF4-FFF2-40B4-BE49-F238E27FC236}">
                <a16:creationId xmlns:a16="http://schemas.microsoft.com/office/drawing/2014/main" id="{2D23B309-F133-B6F8-304A-6F3150FEE762}"/>
              </a:ext>
            </a:extLst>
          </p:cNvPr>
          <p:cNvCxnSpPr>
            <a:cxnSpLocks/>
          </p:cNvCxnSpPr>
          <p:nvPr/>
        </p:nvCxnSpPr>
        <p:spPr>
          <a:xfrm flipH="1">
            <a:off x="3534936" y="2782868"/>
            <a:ext cx="1073305" cy="18294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8" name="Graphic 37" descr="Kloppend hart met effen opvulling">
            <a:extLst>
              <a:ext uri="{FF2B5EF4-FFF2-40B4-BE49-F238E27FC236}">
                <a16:creationId xmlns:a16="http://schemas.microsoft.com/office/drawing/2014/main" id="{0739A98B-E2BF-E3FE-F41B-4D9ED751384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038993" y="1464159"/>
            <a:ext cx="914400" cy="914400"/>
          </a:xfrm>
          <a:prstGeom prst="rect">
            <a:avLst/>
          </a:prstGeom>
        </p:spPr>
      </p:pic>
      <p:pic>
        <p:nvPicPr>
          <p:cNvPr id="40" name="Graphic 39" descr="Stethoscoop met effen opvulling">
            <a:extLst>
              <a:ext uri="{FF2B5EF4-FFF2-40B4-BE49-F238E27FC236}">
                <a16:creationId xmlns:a16="http://schemas.microsoft.com/office/drawing/2014/main" id="{ECE0B730-952B-3991-910C-4CB54DA7251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423601" y="1399896"/>
            <a:ext cx="914400" cy="914400"/>
          </a:xfrm>
          <a:prstGeom prst="rect">
            <a:avLst/>
          </a:prstGeom>
        </p:spPr>
      </p:pic>
      <p:pic>
        <p:nvPicPr>
          <p:cNvPr id="42" name="Graphic 41" descr="Pipet met effen opvulling">
            <a:extLst>
              <a:ext uri="{FF2B5EF4-FFF2-40B4-BE49-F238E27FC236}">
                <a16:creationId xmlns:a16="http://schemas.microsoft.com/office/drawing/2014/main" id="{007AB83A-A81D-6FE0-3F5A-BB3894CABA8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800810" y="707095"/>
            <a:ext cx="775375" cy="775375"/>
          </a:xfrm>
          <a:prstGeom prst="rect">
            <a:avLst/>
          </a:prstGeom>
        </p:spPr>
      </p:pic>
      <p:sp>
        <p:nvSpPr>
          <p:cNvPr id="43" name="Tekstvak 42">
            <a:extLst>
              <a:ext uri="{FF2B5EF4-FFF2-40B4-BE49-F238E27FC236}">
                <a16:creationId xmlns:a16="http://schemas.microsoft.com/office/drawing/2014/main" id="{A74C2B7A-40A5-ABA1-436D-54EB8F65BB56}"/>
              </a:ext>
            </a:extLst>
          </p:cNvPr>
          <p:cNvSpPr txBox="1"/>
          <p:nvPr/>
        </p:nvSpPr>
        <p:spPr>
          <a:xfrm>
            <a:off x="2066691" y="5988856"/>
            <a:ext cx="3375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Weighing the potential benefits and the associated risks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B8D608A1-BE56-5B66-621C-A154B358C067}"/>
              </a:ext>
            </a:extLst>
          </p:cNvPr>
          <p:cNvSpPr txBox="1"/>
          <p:nvPr/>
        </p:nvSpPr>
        <p:spPr>
          <a:xfrm>
            <a:off x="6453769" y="4505092"/>
            <a:ext cx="1865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Consultation with patient and parents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4AF8E18C-F3AC-A4B6-90F3-435FE2911891}"/>
              </a:ext>
            </a:extLst>
          </p:cNvPr>
          <p:cNvSpPr txBox="1"/>
          <p:nvPr/>
        </p:nvSpPr>
        <p:spPr>
          <a:xfrm>
            <a:off x="9496193" y="3333994"/>
            <a:ext cx="2156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Careful medical checks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59FFBA71-C30A-41FF-873B-F6E08D1FB0A4}"/>
              </a:ext>
            </a:extLst>
          </p:cNvPr>
          <p:cNvSpPr txBox="1"/>
          <p:nvPr/>
        </p:nvSpPr>
        <p:spPr>
          <a:xfrm>
            <a:off x="10658707" y="5326721"/>
            <a:ext cx="1336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Start clozapine 300mg</a:t>
            </a:r>
          </a:p>
        </p:txBody>
      </p:sp>
      <p:cxnSp>
        <p:nvCxnSpPr>
          <p:cNvPr id="48" name="Rechte verbindingslijn met pijl 47">
            <a:extLst>
              <a:ext uri="{FF2B5EF4-FFF2-40B4-BE49-F238E27FC236}">
                <a16:creationId xmlns:a16="http://schemas.microsoft.com/office/drawing/2014/main" id="{736B3969-0ACF-F3E7-F365-503D1A2203C7}"/>
              </a:ext>
            </a:extLst>
          </p:cNvPr>
          <p:cNvCxnSpPr/>
          <p:nvPr/>
        </p:nvCxnSpPr>
        <p:spPr>
          <a:xfrm flipV="1">
            <a:off x="8188712" y="2459802"/>
            <a:ext cx="1282390" cy="6461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met pijl 49">
            <a:extLst>
              <a:ext uri="{FF2B5EF4-FFF2-40B4-BE49-F238E27FC236}">
                <a16:creationId xmlns:a16="http://schemas.microsoft.com/office/drawing/2014/main" id="{308C2EAE-D9E1-45F9-2CCD-B101F5A52FF1}"/>
              </a:ext>
            </a:extLst>
          </p:cNvPr>
          <p:cNvCxnSpPr/>
          <p:nvPr/>
        </p:nvCxnSpPr>
        <p:spPr>
          <a:xfrm>
            <a:off x="10326029" y="4159405"/>
            <a:ext cx="0" cy="6356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met pijl 51">
            <a:extLst>
              <a:ext uri="{FF2B5EF4-FFF2-40B4-BE49-F238E27FC236}">
                <a16:creationId xmlns:a16="http://schemas.microsoft.com/office/drawing/2014/main" id="{3AD9DAD7-5BF8-66D7-B6AF-87FDE6492856}"/>
              </a:ext>
            </a:extLst>
          </p:cNvPr>
          <p:cNvCxnSpPr/>
          <p:nvPr/>
        </p:nvCxnSpPr>
        <p:spPr>
          <a:xfrm flipV="1">
            <a:off x="4176131" y="3880624"/>
            <a:ext cx="2277638" cy="11997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79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3" grpId="0"/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Medicijnen met effen opvulling">
            <a:extLst>
              <a:ext uri="{FF2B5EF4-FFF2-40B4-BE49-F238E27FC236}">
                <a16:creationId xmlns:a16="http://schemas.microsoft.com/office/drawing/2014/main" id="{3CD0161E-B916-2231-CDAD-56116E4134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8720" y="2255519"/>
            <a:ext cx="914400" cy="914400"/>
          </a:xfrm>
          <a:prstGeom prst="rect">
            <a:avLst/>
          </a:prstGeom>
        </p:spPr>
      </p:pic>
      <p:pic>
        <p:nvPicPr>
          <p:cNvPr id="13" name="Graphic 12" descr="Pipet met effen opvulling">
            <a:extLst>
              <a:ext uri="{FF2B5EF4-FFF2-40B4-BE49-F238E27FC236}">
                <a16:creationId xmlns:a16="http://schemas.microsoft.com/office/drawing/2014/main" id="{848CCC41-9A08-76B1-BAB3-B67E8A20E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8720" y="4145281"/>
            <a:ext cx="914400" cy="914400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2EB6226-735A-0118-C960-6E1C7529DE2F}"/>
              </a:ext>
            </a:extLst>
          </p:cNvPr>
          <p:cNvSpPr txBox="1"/>
          <p:nvPr/>
        </p:nvSpPr>
        <p:spPr>
          <a:xfrm>
            <a:off x="2548128" y="2528053"/>
            <a:ext cx="2609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Daily dose of 300mg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45B8010-2292-A957-1131-48CC39E93E89}"/>
              </a:ext>
            </a:extLst>
          </p:cNvPr>
          <p:cNvSpPr txBox="1"/>
          <p:nvPr/>
        </p:nvSpPr>
        <p:spPr>
          <a:xfrm>
            <a:off x="2548127" y="4602481"/>
            <a:ext cx="2164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Plasma level 349 ug/l</a:t>
            </a:r>
          </a:p>
        </p:txBody>
      </p:sp>
      <p:pic>
        <p:nvPicPr>
          <p:cNvPr id="17" name="Graphic 16" descr="Pleister met effen opvulling">
            <a:extLst>
              <a:ext uri="{FF2B5EF4-FFF2-40B4-BE49-F238E27FC236}">
                <a16:creationId xmlns:a16="http://schemas.microsoft.com/office/drawing/2014/main" id="{A475C988-3C07-C846-3B5A-D3B33D4025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28577" y="2255519"/>
            <a:ext cx="914400" cy="914400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3908F7AE-EA8A-33A6-666A-091F71EE43EC}"/>
              </a:ext>
            </a:extLst>
          </p:cNvPr>
          <p:cNvSpPr txBox="1"/>
          <p:nvPr/>
        </p:nvSpPr>
        <p:spPr>
          <a:xfrm>
            <a:off x="8047890" y="2574219"/>
            <a:ext cx="2567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Decrease in self-harm and suicide attempts</a:t>
            </a:r>
          </a:p>
        </p:txBody>
      </p:sp>
      <p:pic>
        <p:nvPicPr>
          <p:cNvPr id="20" name="Graphic 19" descr="Huis met effen opvulling">
            <a:extLst>
              <a:ext uri="{FF2B5EF4-FFF2-40B4-BE49-F238E27FC236}">
                <a16:creationId xmlns:a16="http://schemas.microsoft.com/office/drawing/2014/main" id="{7F401CE0-92FF-3BD6-B2A8-C57ADF6E4E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28577" y="4145281"/>
            <a:ext cx="914400" cy="91440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481E9F6D-9D9D-CBCC-55D5-E939A747F640}"/>
              </a:ext>
            </a:extLst>
          </p:cNvPr>
          <p:cNvSpPr txBox="1"/>
          <p:nvPr/>
        </p:nvSpPr>
        <p:spPr>
          <a:xfrm>
            <a:off x="8047890" y="4463981"/>
            <a:ext cx="2860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Practice moments at home</a:t>
            </a:r>
          </a:p>
          <a:p>
            <a:r>
              <a:rPr lang="en-US" dirty="0"/>
              <a:t>Lives at home a year later</a:t>
            </a:r>
          </a:p>
          <a:p>
            <a:r>
              <a:rPr lang="en-US" dirty="0"/>
              <a:t>FACT </a:t>
            </a:r>
          </a:p>
        </p:txBody>
      </p:sp>
    </p:spTree>
    <p:extLst>
      <p:ext uri="{BB962C8B-B14F-4D97-AF65-F5344CB8AC3E}">
        <p14:creationId xmlns:p14="http://schemas.microsoft.com/office/powerpoint/2010/main" val="72163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4E6FB-5E2E-7F27-2269-23F275ED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786" y="531846"/>
            <a:ext cx="6557865" cy="1584224"/>
          </a:xfrm>
        </p:spPr>
        <p:txBody>
          <a:bodyPr/>
          <a:lstStyle/>
          <a:p>
            <a:pPr algn="ctr"/>
            <a:r>
              <a:rPr lang="en-US" dirty="0"/>
              <a:t>Current clinical challenge</a:t>
            </a:r>
            <a:br>
              <a:rPr lang="en-US" dirty="0"/>
            </a:br>
            <a:r>
              <a:rPr lang="en-US" dirty="0"/>
              <a:t>adolescent psychiatry</a:t>
            </a:r>
          </a:p>
        </p:txBody>
      </p:sp>
      <p:pic>
        <p:nvPicPr>
          <p:cNvPr id="5" name="Tijdelijke aanduiding voor inhoud 4" descr="Groep mensen silhouet">
            <a:extLst>
              <a:ext uri="{FF2B5EF4-FFF2-40B4-BE49-F238E27FC236}">
                <a16:creationId xmlns:a16="http://schemas.microsoft.com/office/drawing/2014/main" id="{B9AC4364-2379-4BF6-6D2E-9A7ABE188E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82441" y="2299038"/>
            <a:ext cx="1500554" cy="1500554"/>
          </a:xfrm>
        </p:spPr>
      </p:pic>
      <p:pic>
        <p:nvPicPr>
          <p:cNvPr id="7" name="Graphic 6" descr="Puzzelstukjes silhouet">
            <a:extLst>
              <a:ext uri="{FF2B5EF4-FFF2-40B4-BE49-F238E27FC236}">
                <a16:creationId xmlns:a16="http://schemas.microsoft.com/office/drawing/2014/main" id="{230163F5-2FA8-6F99-4130-3ED1C3BFB9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63478" y="393440"/>
            <a:ext cx="5828522" cy="582852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A307D458-16E7-C079-8EA8-0547F159CCF8}"/>
              </a:ext>
            </a:extLst>
          </p:cNvPr>
          <p:cNvSpPr txBox="1"/>
          <p:nvPr/>
        </p:nvSpPr>
        <p:spPr>
          <a:xfrm rot="1348149">
            <a:off x="9894912" y="1713406"/>
            <a:ext cx="129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Clozapine?</a:t>
            </a:r>
          </a:p>
        </p:txBody>
      </p:sp>
      <p:pic>
        <p:nvPicPr>
          <p:cNvPr id="10" name="Graphic 9" descr="Klembord met alleen kruizen met effen opvulling">
            <a:extLst>
              <a:ext uri="{FF2B5EF4-FFF2-40B4-BE49-F238E27FC236}">
                <a16:creationId xmlns:a16="http://schemas.microsoft.com/office/drawing/2014/main" id="{2B0F2230-38B6-2A60-3671-6B0AA177FB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7058" y="4576577"/>
            <a:ext cx="1602884" cy="1490917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31BE64CD-C61C-79FB-6C92-CC95A6394306}"/>
              </a:ext>
            </a:extLst>
          </p:cNvPr>
          <p:cNvSpPr txBox="1"/>
          <p:nvPr/>
        </p:nvSpPr>
        <p:spPr>
          <a:xfrm>
            <a:off x="1719942" y="4357396"/>
            <a:ext cx="38597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Multiple psychiatric comorbidities</a:t>
            </a:r>
          </a:p>
          <a:p>
            <a:r>
              <a:rPr lang="en-US" dirty="0"/>
              <a:t>Severe self-harm and suicidality</a:t>
            </a:r>
          </a:p>
          <a:p>
            <a:r>
              <a:rPr lang="en-US" dirty="0"/>
              <a:t>Compulsory treatment</a:t>
            </a:r>
          </a:p>
          <a:p>
            <a:r>
              <a:rPr lang="en-US" dirty="0"/>
              <a:t>Loss of normal life experiences</a:t>
            </a:r>
          </a:p>
          <a:p>
            <a:r>
              <a:rPr lang="en-US" dirty="0"/>
              <a:t>Prolonged inpatient stays</a:t>
            </a:r>
          </a:p>
          <a:p>
            <a:r>
              <a:rPr lang="en-US" dirty="0"/>
              <a:t>Stagnation in development</a:t>
            </a:r>
          </a:p>
          <a:p>
            <a:r>
              <a:rPr lang="en-US" dirty="0"/>
              <a:t>Little to no treatment response</a:t>
            </a:r>
          </a:p>
          <a:p>
            <a:r>
              <a:rPr lang="en-US" dirty="0"/>
              <a:t>Predominantly female</a:t>
            </a:r>
          </a:p>
        </p:txBody>
      </p:sp>
    </p:spTree>
    <p:extLst>
      <p:ext uri="{BB962C8B-B14F-4D97-AF65-F5344CB8AC3E}">
        <p14:creationId xmlns:p14="http://schemas.microsoft.com/office/powerpoint/2010/main" val="282073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6A638D2-D87C-A41D-E552-56E009FD10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Argent et al, 2014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3F5075E-8AB0-FC34-3659-BDC8F026F0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Case report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17-year-old female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Borderline personality disorder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Less aggression and self-harm after start clozapine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91B745D-82C8-7FDD-1CB5-AC1BF2F50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Kumar et al, 2016</a:t>
            </a: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5A851B29-4A7D-8BA2-E29C-2ABDF73400B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Small case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serie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Two adolescents with non-psychotic disorders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Clozapine: reduce aggression, suicidal thoughts and self-injury</a:t>
            </a:r>
          </a:p>
        </p:txBody>
      </p:sp>
      <p:pic>
        <p:nvPicPr>
          <p:cNvPr id="10" name="Graphic 9" descr="Beeldscherm met effen opvulling">
            <a:extLst>
              <a:ext uri="{FF2B5EF4-FFF2-40B4-BE49-F238E27FC236}">
                <a16:creationId xmlns:a16="http://schemas.microsoft.com/office/drawing/2014/main" id="{24517AA9-FA76-B76A-40A8-316780EA0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7713" y="797721"/>
            <a:ext cx="1295398" cy="1295398"/>
          </a:xfrm>
          <a:prstGeom prst="rect">
            <a:avLst/>
          </a:prstGeom>
        </p:spPr>
      </p:pic>
      <p:pic>
        <p:nvPicPr>
          <p:cNvPr id="12" name="Graphic 11" descr="Krant met effen opvulling">
            <a:extLst>
              <a:ext uri="{FF2B5EF4-FFF2-40B4-BE49-F238E27FC236}">
                <a16:creationId xmlns:a16="http://schemas.microsoft.com/office/drawing/2014/main" id="{92EDA1DD-4B65-DFEB-38B6-1028A98448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29404" y="797722"/>
            <a:ext cx="1295398" cy="1295398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0B5E9DBE-37E0-6953-3018-232F9308DBFA}"/>
              </a:ext>
            </a:extLst>
          </p:cNvPr>
          <p:cNvSpPr txBox="1"/>
          <p:nvPr/>
        </p:nvSpPr>
        <p:spPr>
          <a:xfrm>
            <a:off x="690465" y="6189663"/>
            <a:ext cx="8864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FDA-approved for pediatric use, off-label prescribed for early onset schizophrenia</a:t>
            </a:r>
          </a:p>
        </p:txBody>
      </p:sp>
    </p:spTree>
    <p:extLst>
      <p:ext uri="{BB962C8B-B14F-4D97-AF65-F5344CB8AC3E}">
        <p14:creationId xmlns:p14="http://schemas.microsoft.com/office/powerpoint/2010/main" val="424161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537</Words>
  <Application>Microsoft Office PowerPoint</Application>
  <PresentationFormat>Breedbeeld</PresentationFormat>
  <Paragraphs>116</Paragraphs>
  <Slides>14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Kantoorthema</vt:lpstr>
      <vt:lpstr>Effect of clozapine on severe, therapy resistant self-harm and/or suicidality in adolescents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Current clinical challenge adolescent psychiatry</vt:lpstr>
      <vt:lpstr>PowerPoint-presentatie</vt:lpstr>
      <vt:lpstr>PowerPoint-presentatie</vt:lpstr>
      <vt:lpstr>PowerPoint-presentatie</vt:lpstr>
      <vt:lpstr>PowerPoint-presentatie</vt:lpstr>
      <vt:lpstr>Workshop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Elzinga, Wieteke</dc:creator>
  <cp:lastModifiedBy>Elzinga, Wieteke</cp:lastModifiedBy>
  <cp:revision>22</cp:revision>
  <dcterms:created xsi:type="dcterms:W3CDTF">2025-06-19T09:08:01Z</dcterms:created>
  <dcterms:modified xsi:type="dcterms:W3CDTF">2025-09-18T10:12:06Z</dcterms:modified>
</cp:coreProperties>
</file>