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notesMasterIdLst>
    <p:notesMasterId r:id="rId34"/>
  </p:notesMasterIdLst>
  <p:sldIdLst>
    <p:sldId id="258" r:id="rId2"/>
    <p:sldId id="266" r:id="rId3"/>
    <p:sldId id="277" r:id="rId4"/>
    <p:sldId id="267" r:id="rId5"/>
    <p:sldId id="274" r:id="rId6"/>
    <p:sldId id="270" r:id="rId7"/>
    <p:sldId id="271" r:id="rId8"/>
    <p:sldId id="303" r:id="rId9"/>
    <p:sldId id="283" r:id="rId10"/>
    <p:sldId id="485" r:id="rId11"/>
    <p:sldId id="493" r:id="rId12"/>
    <p:sldId id="296" r:id="rId13"/>
    <p:sldId id="275" r:id="rId14"/>
    <p:sldId id="302" r:id="rId15"/>
    <p:sldId id="494" r:id="rId16"/>
    <p:sldId id="496" r:id="rId17"/>
    <p:sldId id="497" r:id="rId18"/>
    <p:sldId id="498" r:id="rId19"/>
    <p:sldId id="495" r:id="rId20"/>
    <p:sldId id="492" r:id="rId21"/>
    <p:sldId id="279" r:id="rId22"/>
    <p:sldId id="499" r:id="rId23"/>
    <p:sldId id="500" r:id="rId24"/>
    <p:sldId id="501" r:id="rId25"/>
    <p:sldId id="504" r:id="rId26"/>
    <p:sldId id="268" r:id="rId27"/>
    <p:sldId id="269" r:id="rId28"/>
    <p:sldId id="281" r:id="rId29"/>
    <p:sldId id="273" r:id="rId30"/>
    <p:sldId id="276" r:id="rId31"/>
    <p:sldId id="502" r:id="rId32"/>
    <p:sldId id="50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261" autoAdjust="0"/>
  </p:normalViewPr>
  <p:slideViewPr>
    <p:cSldViewPr snapToGrid="0">
      <p:cViewPr varScale="1">
        <p:scale>
          <a:sx n="66" d="100"/>
          <a:sy n="66" d="100"/>
        </p:scale>
        <p:origin x="13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74EA3-DD35-4DD5-87FD-671B2CF2AEC5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E44CE-A87E-4BD9-834A-CEEC5F7964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948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1270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Doelgroep</a:t>
            </a:r>
          </a:p>
          <a:p>
            <a:endParaRPr lang="nl-NL" b="1" dirty="0"/>
          </a:p>
          <a:p>
            <a:r>
              <a:rPr lang="nl-NL" b="1" dirty="0"/>
              <a:t>Duur IHT LVB en waarom langer</a:t>
            </a:r>
          </a:p>
          <a:p>
            <a:endParaRPr lang="nl-NL" b="1" dirty="0"/>
          </a:p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4537-A6CE-40C9-BA16-C92043E4B30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718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1B04D-0946-364E-901D-CCED4DBDC09F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808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4004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8290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363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582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207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9296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08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4537-A6CE-40C9-BA16-C92043E4B30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109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142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8136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Definitie LVB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Prevalentiecijfers </a:t>
            </a:r>
          </a:p>
          <a:p>
            <a:endParaRPr lang="nl-NL" dirty="0"/>
          </a:p>
          <a:p>
            <a:r>
              <a:rPr lang="nl-NL" dirty="0"/>
              <a:t>(verschillende stoornissen en genetica en </a:t>
            </a:r>
            <a:r>
              <a:rPr lang="nl-NL" dirty="0" err="1"/>
              <a:t>comorbiditeit</a:t>
            </a:r>
            <a:r>
              <a:rPr lang="nl-NL" dirty="0"/>
              <a:t>) </a:t>
            </a:r>
          </a:p>
          <a:p>
            <a:endParaRPr lang="nl-NL" dirty="0"/>
          </a:p>
          <a:p>
            <a:endParaRPr lang="nl-NL" dirty="0"/>
          </a:p>
          <a:p>
            <a:r>
              <a:rPr lang="nl-NL" sz="1200" dirty="0"/>
              <a:t>Signalering LVB binnen crisiszorg</a:t>
            </a:r>
          </a:p>
          <a:p>
            <a:endParaRPr lang="nl-NL" sz="1200" dirty="0"/>
          </a:p>
          <a:p>
            <a:endParaRPr lang="nl-NL" dirty="0"/>
          </a:p>
          <a:p>
            <a:r>
              <a:rPr lang="nl-NL" sz="1200" dirty="0"/>
              <a:t>Wat hebben jongeren met een LVB nodig in de (acute) zorg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0045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8704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44CE-A87E-4BD9-834A-CEEC5F79648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805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4537-A6CE-40C9-BA16-C92043E4B30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8620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D2869-ACD0-4B56-A0D0-D6020179B2F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36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3E31-95D1-4818-B9E5-9A8537A8F19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D8A9-965F-4A62-8E06-61BBA66C975C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144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3E31-95D1-4818-B9E5-9A8537A8F19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D8A9-965F-4A62-8E06-61BBA66C9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77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3E31-95D1-4818-B9E5-9A8537A8F19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D8A9-965F-4A62-8E06-61BBA66C9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2675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10398898" y="6417844"/>
            <a:ext cx="1703295" cy="440155"/>
          </a:xfrm>
          <a:prstGeom prst="rect">
            <a:avLst/>
          </a:prstGeom>
        </p:spPr>
        <p:txBody>
          <a:bodyPr/>
          <a:lstStyle>
            <a:lvl1pPr algn="ctr">
              <a:defRPr sz="933">
                <a:solidFill>
                  <a:srgbClr val="F7A600"/>
                </a:solidFill>
                <a:latin typeface="Arial"/>
                <a:cs typeface="Arial"/>
              </a:defRPr>
            </a:lvl1pPr>
          </a:lstStyle>
          <a:p>
            <a:fld id="{19FF6D7C-217D-4ACD-8524-E466DF5606A3}" type="datetime1">
              <a:rPr lang="nl-NL" smtClean="0"/>
              <a:t>24-9-2025</a:t>
            </a:fld>
            <a:endParaRPr lang="nl-NL" dirty="0"/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2" y="6417845"/>
            <a:ext cx="1992157" cy="440155"/>
          </a:xfrm>
          <a:prstGeom prst="rect">
            <a:avLst/>
          </a:prstGeom>
        </p:spPr>
        <p:txBody>
          <a:bodyPr/>
          <a:lstStyle>
            <a:lvl1pPr algn="ctr">
              <a:defRPr sz="933">
                <a:solidFill>
                  <a:srgbClr val="E30613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www.karakter.com</a:t>
            </a:r>
          </a:p>
        </p:txBody>
      </p:sp>
      <p:sp>
        <p:nvSpPr>
          <p:cNvPr id="8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5629764" y="6324449"/>
            <a:ext cx="964083" cy="410271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3E96D74-1B26-624C-92DD-3EE510BEFA0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369293" y="816653"/>
            <a:ext cx="10119411" cy="1075267"/>
          </a:xfrm>
          <a:prstGeom prst="rect">
            <a:avLst/>
          </a:prstGeom>
        </p:spPr>
        <p:txBody>
          <a:bodyPr vert="horz"/>
          <a:lstStyle>
            <a:lvl1pPr>
              <a:buNone/>
              <a:defRPr b="1">
                <a:solidFill>
                  <a:srgbClr val="E30613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8300" y="2639608"/>
            <a:ext cx="10119784" cy="327709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67" b="1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Klik om tekst in te voeren…</a:t>
            </a:r>
          </a:p>
        </p:txBody>
      </p:sp>
    </p:spTree>
    <p:extLst>
      <p:ext uri="{BB962C8B-B14F-4D97-AF65-F5344CB8AC3E}">
        <p14:creationId xmlns:p14="http://schemas.microsoft.com/office/powerpoint/2010/main" val="200439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3E31-95D1-4818-B9E5-9A8537A8F19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D8A9-965F-4A62-8E06-61BBA66C9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3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3E31-95D1-4818-B9E5-9A8537A8F19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D8A9-965F-4A62-8E06-61BBA66C975C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02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3E31-95D1-4818-B9E5-9A8537A8F19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D8A9-965F-4A62-8E06-61BBA66C9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51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3E31-95D1-4818-B9E5-9A8537A8F19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D8A9-965F-4A62-8E06-61BBA66C9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1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3E31-95D1-4818-B9E5-9A8537A8F19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D8A9-965F-4A62-8E06-61BBA66C9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84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3E31-95D1-4818-B9E5-9A8537A8F19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D8A9-965F-4A62-8E06-61BBA66C9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1813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2C3E31-95D1-4818-B9E5-9A8537A8F19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3CD8A9-965F-4A62-8E06-61BBA66C9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73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3E31-95D1-4818-B9E5-9A8537A8F19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CD8A9-965F-4A62-8E06-61BBA66C97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9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2C3E31-95D1-4818-B9E5-9A8537A8F19E}" type="datetimeFigureOut">
              <a:rPr lang="nl-NL" smtClean="0"/>
              <a:t>24-9-2025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D3CD8A9-965F-4A62-8E06-61BBA66C975C}" type="slidenum">
              <a:rPr lang="nl-NL" smtClean="0"/>
              <a:t>‹nr.›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82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voeten@emergis.nl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.went@karakter.com" TargetMode="External"/><Relationship Id="rId5" Type="http://schemas.openxmlformats.org/officeDocument/2006/relationships/hyperlink" Target="mailto:j.dequartel@karakter.com" TargetMode="External"/><Relationship Id="rId4" Type="http://schemas.openxmlformats.org/officeDocument/2006/relationships/hyperlink" Target="mailto:v.nguyen@karakter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https://jufbianca.nl/wp-content/uploads/2014/06/bruggen2.jp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kenniscentrum-kjp.nl/ouders-jongeren/licht-verstandelijke-beperking-lvb/" TargetMode="External"/><Relationship Id="rId2" Type="http://schemas.openxmlformats.org/officeDocument/2006/relationships/hyperlink" Target="https://kenniscentrum-kjp.nl/professionals/dossiers/licht-verstandelijke-beperkten-lvb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kenniscentrumlvb.nl/ggz-lvb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en.zonmw.nl/nl/project/vimp-toolbox-ksp7s-methodiek" TargetMode="External"/><Relationship Id="rId2" Type="http://schemas.openxmlformats.org/officeDocument/2006/relationships/hyperlink" Target="https://www.pharos.nl/infosheets/laaggeletterdheid-en-beperkte-gezondheidsvaardigheden-de-terugvraagmethode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113.nl/sites/default/files/113/2020%20middelen/LVB%20factsheet%20final%20version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vavg.nl/richtlijnen/" TargetMode="External"/><Relationship Id="rId2" Type="http://schemas.openxmlformats.org/officeDocument/2006/relationships/hyperlink" Target="https://www.kennispleingehandicaptensector.nl/tips-tools/tools/cognitieve-gedragstherapie-voor-jonge-mensen-met-een-lvb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nji.nl/licht-verstandelijk-beperkte-jeugd-lvb/wat-werkt-bij-licht-verstandelijk-beperkte-jeugd" TargetMode="External"/><Relationship Id="rId4" Type="http://schemas.openxmlformats.org/officeDocument/2006/relationships/hyperlink" Target="https://www.academischewerkplaatskajak.nl/e-learnings/straatwijzer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niscentrumlvb.nl/product/handreiking-vroegsignalering-van-een-lvb/" TargetMode="External"/><Relationship Id="rId2" Type="http://schemas.openxmlformats.org/officeDocument/2006/relationships/hyperlink" Target="https://www.kenniscentrumlvb.nl/product/verzameling-beeldverhalen-als-ondersteuning-bij-het-geven-van-uitleg-aan-mensen-met-een-lvb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lezenenschrijven.nl/wat-doen-wij/oplossing-voor-je-vraagstuk/verkiezingskrant-gewone-taal?utm_source=google&amp;utm_medium=cpc&amp;utm_campaign=22701228426&amp;utm_content=&amp;utm_term=&amp;utm_source=google&amp;utm_medium=cpc&amp;utm_campaign=%7bcampaignname%7d&amp;utm_term=&amp;utm_adgroup=%7badgroupname%7d&amp;gad_source=1&amp;gad_campaignid=22710927241&amp;gclid=Cj0KCQjw_rPGBhCbARIsABjq9cerjUhKKtglckrR2sGXqZ_pttWJW76HPyY5Tf0Gxr2w_LnCymhJpTkaAsiTEALw_wcB" TargetMode="External"/><Relationship Id="rId4" Type="http://schemas.openxmlformats.org/officeDocument/2006/relationships/hyperlink" Target="https://drive.google.com/file/d/1edDjnv4pNZk4o22EZgT6ju32tRPpVMEr/view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share/workshop-lvb-in-de-acute-zorg/01293c09-8cd8-4fc2-8c26-071a3eeb716c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igenbenen.nu/transitie-toolkit-vb/" TargetMode="External"/><Relationship Id="rId2" Type="http://schemas.openxmlformats.org/officeDocument/2006/relationships/hyperlink" Target="https://www.rivierduinen.nl/behandelmodules-kristal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clera.be/nl/vzw/hom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Iht.lvb.coordinatie@karakter.com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cdn.pixabay.com/photo/2020/09/23/03/54/background-5594879_640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24E2A-E6DC-43EC-870E-83E512A51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Workshop acute zorg bij LVB </a:t>
            </a:r>
            <a:br>
              <a:rPr lang="nl-NL" sz="4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827476-F3DA-4A99-A8D9-725808440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916" y="1018940"/>
            <a:ext cx="10741307" cy="5225279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Joyce Voeten, psychiater en arts VG </a:t>
            </a:r>
            <a:r>
              <a:rPr lang="nl-NL" dirty="0" err="1"/>
              <a:t>Emergis</a:t>
            </a:r>
            <a:r>
              <a:rPr lang="nl-NL" dirty="0"/>
              <a:t> (</a:t>
            </a:r>
            <a:r>
              <a:rPr lang="nl-NL" dirty="0">
                <a:hlinkClick r:id="rId3"/>
              </a:rPr>
              <a:t>voeten@emergis.nl</a:t>
            </a:r>
            <a:r>
              <a:rPr lang="nl-NL" dirty="0"/>
              <a:t>)</a:t>
            </a:r>
          </a:p>
          <a:p>
            <a:pPr marL="0" indent="0">
              <a:buNone/>
            </a:pPr>
            <a:r>
              <a:rPr lang="nl-NL" dirty="0"/>
              <a:t>Vy Nguyen, klinisch psycholoog en manager behandelzaken IBC LVB Karakter (</a:t>
            </a:r>
            <a:r>
              <a:rPr lang="nl-NL" dirty="0">
                <a:hlinkClick r:id="rId4"/>
              </a:rPr>
              <a:t>v.nguyen@karakter.com</a:t>
            </a:r>
            <a:r>
              <a:rPr lang="nl-NL" dirty="0"/>
              <a:t>)</a:t>
            </a:r>
          </a:p>
          <a:p>
            <a:pPr marL="0" indent="0">
              <a:buNone/>
            </a:pPr>
            <a:r>
              <a:rPr lang="nl-NL" dirty="0"/>
              <a:t>Jip van Dam, verpleegkundige en gezinsbehandelaar IBC LVB Karakter (</a:t>
            </a:r>
            <a:r>
              <a:rPr lang="nl-NL" dirty="0">
                <a:hlinkClick r:id="rId5"/>
              </a:rPr>
              <a:t>j.dequartel@karakter.com</a:t>
            </a:r>
            <a:r>
              <a:rPr lang="nl-NL" dirty="0"/>
              <a:t>) </a:t>
            </a:r>
          </a:p>
          <a:p>
            <a:pPr marL="0" indent="0">
              <a:buNone/>
            </a:pPr>
            <a:r>
              <a:rPr lang="nl-NL" dirty="0"/>
              <a:t>Anna Went, kinder- en jeugdpsychiater IBC LVB Karakter (</a:t>
            </a:r>
            <a:r>
              <a:rPr lang="nl-NL" dirty="0">
                <a:hlinkClick r:id="rId6"/>
              </a:rPr>
              <a:t>a.went@karakter.com</a:t>
            </a:r>
            <a:r>
              <a:rPr lang="nl-NL" dirty="0"/>
              <a:t>) </a:t>
            </a:r>
          </a:p>
          <a:p>
            <a:endParaRPr lang="nl-NL" dirty="0"/>
          </a:p>
          <a:p>
            <a:r>
              <a:rPr lang="nl-NL" dirty="0"/>
              <a:t>   </a:t>
            </a:r>
          </a:p>
        </p:txBody>
      </p:sp>
      <p:pic>
        <p:nvPicPr>
          <p:cNvPr id="1026" name="Picture 2" descr="Wij zien jou | Emergis Kind &amp; Jeugd">
            <a:extLst>
              <a:ext uri="{FF2B5EF4-FFF2-40B4-BE49-F238E27FC236}">
                <a16:creationId xmlns:a16="http://schemas.microsoft.com/office/drawing/2014/main" id="{EF40A590-7657-4309-94E4-9C9955136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227" y="4382452"/>
            <a:ext cx="3649286" cy="127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Karakter - Ede | Werkeninzorgenwelzijn">
            <a:extLst>
              <a:ext uri="{FF2B5EF4-FFF2-40B4-BE49-F238E27FC236}">
                <a16:creationId xmlns:a16="http://schemas.microsoft.com/office/drawing/2014/main" id="{8D4EC03F-C4F3-4E34-946F-28BAEFE8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87" y="4382452"/>
            <a:ext cx="30480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249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0955061-27BC-445A-8E86-1A467A9E1197}"/>
              </a:ext>
            </a:extLst>
          </p:cNvPr>
          <p:cNvSpPr/>
          <p:nvPr/>
        </p:nvSpPr>
        <p:spPr>
          <a:xfrm>
            <a:off x="-1200" y="602882"/>
            <a:ext cx="12193200" cy="6094800"/>
          </a:xfrm>
          <a:prstGeom prst="rect">
            <a:avLst/>
          </a:prstGeom>
          <a:blipFill dpi="0" rotWithShape="1">
            <a:blip r:embed="rId3">
              <a:alphaModFix amt="2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E9760C-EF98-4ECA-8AD8-8EAB52C3F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338" y="1493134"/>
            <a:ext cx="3204806" cy="4531072"/>
          </a:xfrm>
          <a:prstGeom prst="round2DiagRect">
            <a:avLst>
              <a:gd name="adj1" fmla="val 1594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625EB0-8866-460D-B0FB-C4F305DA9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V="1">
            <a:off x="1524000" y="966952"/>
            <a:ext cx="3079531" cy="155411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BCF349-E084-436B-8D02-A66448D111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26C8F1C-5BE8-4BBB-8229-D3AA23FD2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019" y="1617564"/>
            <a:ext cx="3116797" cy="44066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04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1EEF5C2-C0D4-4F75-9546-38875740289F}"/>
              </a:ext>
            </a:extLst>
          </p:cNvPr>
          <p:cNvSpPr txBox="1"/>
          <p:nvPr/>
        </p:nvSpPr>
        <p:spPr>
          <a:xfrm>
            <a:off x="625033" y="1053296"/>
            <a:ext cx="851607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Doelgroep HIC Jeugd LVB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Wie werken er: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400" dirty="0"/>
              <a:t>Sociotherapeuten (verpleegkundigen en agogen)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400" dirty="0"/>
              <a:t>KJP en KP (</a:t>
            </a:r>
            <a:r>
              <a:rPr lang="nl-NL" sz="2400" dirty="0" err="1"/>
              <a:t>regiebehandelaren</a:t>
            </a:r>
            <a:r>
              <a:rPr lang="nl-NL" sz="24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400" dirty="0"/>
              <a:t>Orthopedagoog (behandelcoördinator)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400" dirty="0"/>
              <a:t>Ouderbegeleider en systeemtherapeut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400" dirty="0" err="1"/>
              <a:t>Aios</a:t>
            </a:r>
            <a:r>
              <a:rPr lang="nl-NL" sz="2400" dirty="0"/>
              <a:t> en GIOS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400" dirty="0"/>
              <a:t>SPV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400" dirty="0"/>
              <a:t>PMT en beeldend therapeut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nl-NL" sz="2400" dirty="0"/>
              <a:t>Ervaringsdeskundige via </a:t>
            </a:r>
            <a:r>
              <a:rPr lang="nl-NL" sz="2400" dirty="0" err="1"/>
              <a:t>Ixta</a:t>
            </a:r>
            <a:r>
              <a:rPr lang="nl-NL" sz="2400" dirty="0"/>
              <a:t> Noa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AA3C185-C807-4DE5-AFFC-50EDDC076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217" y="3122496"/>
            <a:ext cx="3746353" cy="27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44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IHT LVB</a:t>
            </a:r>
            <a:endParaRPr lang="nl-NL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1845734"/>
            <a:ext cx="5065959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chemeClr val="tx1"/>
                </a:solidFill>
              </a:rPr>
              <a:t>Wie werken er: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nl-NL" sz="2400" dirty="0" err="1">
                <a:solidFill>
                  <a:schemeClr val="tx1"/>
                </a:solidFill>
              </a:rPr>
              <a:t>Gezinsbehandelaren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schemeClr val="tx1"/>
                </a:solidFill>
              </a:rPr>
              <a:t>KJP (regiebehandelaar)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schemeClr val="tx1"/>
                </a:solidFill>
              </a:rPr>
              <a:t>GZ psycholoog (regiebehandelaar of coördinerend behandelaar)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schemeClr val="tx1"/>
                </a:solidFill>
              </a:rPr>
              <a:t>SPV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schemeClr val="tx1"/>
                </a:solidFill>
              </a:rPr>
              <a:t>Systeemtherapeut</a:t>
            </a:r>
          </a:p>
          <a:p>
            <a:endParaRPr lang="nl-NL" sz="2800" dirty="0"/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897E3-EEC3-41C9-AA1B-9A179ACA56C2}" type="datetime1">
              <a:rPr lang="nl-NL" smtClean="0"/>
              <a:t>24-9-2025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www.karakter.com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D8DD-FE17-4701-8429-32EB350F9756}" type="slidenum">
              <a:rPr lang="nl-NL" smtClean="0"/>
              <a:t>12</a:t>
            </a:fld>
            <a:endParaRPr lang="nl-NL"/>
          </a:p>
        </p:txBody>
      </p:sp>
      <p:pic>
        <p:nvPicPr>
          <p:cNvPr id="1026" name="Picture 2" descr="image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206" y="622269"/>
            <a:ext cx="4305514" cy="538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893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5E8F-F7F2-463F-B301-899D8072CE9A}" type="datetime1">
              <a:rPr lang="nl-NL" smtClean="0"/>
              <a:t>24-9-2025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www.karakter.com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6D74-1B26-624C-92DD-3EE510BEFA0F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Visie IBC LVB</a:t>
            </a:r>
            <a:endParaRPr lang="nl-NL" sz="3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496555" y="1677910"/>
            <a:ext cx="6631136" cy="423879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nl-NL" b="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Basis ligt in het IHT HIC model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95" y="1046267"/>
            <a:ext cx="6631135" cy="49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5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A905B00A-508D-4807-956F-25F1B63ED666}"/>
              </a:ext>
            </a:extLst>
          </p:cNvPr>
          <p:cNvSpPr txBox="1"/>
          <p:nvPr/>
        </p:nvSpPr>
        <p:spPr>
          <a:xfrm>
            <a:off x="787078" y="544010"/>
            <a:ext cx="704434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18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Regie waar kan en ondersteuning waar nodig.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LVB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vraagt extra goed kijken naar de krachten van het kind en het systeem!</a:t>
            </a:r>
            <a:endParaRPr lang="nl-N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Aansluiten bij ontwikkelingsniveau van het kind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Aansluiten bij alle facetten van het leven van het kind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Cultuur van inclusie, betrouwbaarheid en continuïteit.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Warme empathische benadering</a:t>
            </a:r>
          </a:p>
          <a:p>
            <a:endParaRPr lang="nl-N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40DFA3E-4F87-4AF6-BF46-F6F9D161E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118" y="1581933"/>
            <a:ext cx="2665976" cy="266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5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72EAC89-D226-47C6-80E0-9D7EDFB7C1D5}"/>
              </a:ext>
            </a:extLst>
          </p:cNvPr>
          <p:cNvSpPr txBox="1"/>
          <p:nvPr/>
        </p:nvSpPr>
        <p:spPr>
          <a:xfrm>
            <a:off x="787079" y="740780"/>
            <a:ext cx="9456516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</a:rPr>
              <a:t>Kenmerkend voor werkwijze IBC LVB (1)</a:t>
            </a:r>
            <a:endParaRPr lang="nl-NL" sz="1800" dirty="0"/>
          </a:p>
          <a:p>
            <a:endParaRPr lang="nl-NL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/>
              <a:t>Aanpassing van communicatie en taalgebruik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>
                <a:ea typeface="Calibri" panose="020F0502020204030204" pitchFamily="34" charset="0"/>
              </a:rPr>
              <a:t>Op de HIC: ondersteuning bij ADL zo nodig</a:t>
            </a:r>
            <a:endParaRPr lang="nl-NL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/>
              <a:t>Aandacht voor duidelijke </a:t>
            </a:r>
            <a:r>
              <a:rPr lang="nl-NL" sz="2400" dirty="0" err="1"/>
              <a:t>dagstructuur</a:t>
            </a:r>
            <a:endParaRPr lang="nl-NL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/>
              <a:t>Veel visuele ondersteuning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400" dirty="0"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>
                <a:ea typeface="Calibri" panose="020F0502020204030204" pitchFamily="34" charset="0"/>
              </a:rPr>
              <a:t>We ondertitelen in </a:t>
            </a:r>
            <a:r>
              <a:rPr lang="nl-NL" sz="2400" dirty="0">
                <a:effectLst/>
                <a:ea typeface="Calibri" panose="020F0502020204030204" pitchFamily="34" charset="0"/>
              </a:rPr>
              <a:t>sociale situaties en ondersteunen </a:t>
            </a:r>
          </a:p>
          <a:p>
            <a:r>
              <a:rPr lang="nl-NL" sz="2400" dirty="0">
                <a:effectLst/>
                <a:ea typeface="Calibri" panose="020F0502020204030204" pitchFamily="34" charset="0"/>
              </a:rPr>
              <a:t>      in het vinden van taal voor emoties. </a:t>
            </a:r>
            <a:endParaRPr lang="nl-NL" sz="2400" dirty="0">
              <a:ea typeface="Calibri" panose="020F0502020204030204" pitchFamily="34" charset="0"/>
            </a:endParaRPr>
          </a:p>
          <a:p>
            <a:r>
              <a:rPr lang="nl-NL" sz="2400" dirty="0">
                <a:ea typeface="Calibri" panose="020F0502020204030204" pitchFamily="34" charset="0"/>
              </a:rPr>
              <a:t> </a:t>
            </a:r>
            <a:endParaRPr lang="nl-NL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5" name="Picture 2" descr="Dagplanning kind thuis - Juf Maike">
            <a:extLst>
              <a:ext uri="{FF2B5EF4-FFF2-40B4-BE49-F238E27FC236}">
                <a16:creationId xmlns:a16="http://schemas.microsoft.com/office/drawing/2014/main" id="{F47603B5-236B-4817-8FA8-36A4C3052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233" y="3495380"/>
            <a:ext cx="3822094" cy="21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8B5B176-A38D-4305-8AD5-993A1E054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470" y="89182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91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72EAC89-D226-47C6-80E0-9D7EDFB7C1D5}"/>
              </a:ext>
            </a:extLst>
          </p:cNvPr>
          <p:cNvSpPr txBox="1"/>
          <p:nvPr/>
        </p:nvSpPr>
        <p:spPr>
          <a:xfrm>
            <a:off x="787079" y="740780"/>
            <a:ext cx="9456516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</a:rPr>
              <a:t>Kenmerkend voor werkwijze IBC LVB (2)</a:t>
            </a:r>
            <a:endParaRPr lang="nl-NL" sz="1800" dirty="0"/>
          </a:p>
          <a:p>
            <a:endParaRPr lang="nl-NL" dirty="0"/>
          </a:p>
          <a:p>
            <a:endParaRPr lang="nl-NL" sz="2400" dirty="0"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>
                <a:effectLst/>
                <a:ea typeface="Calibri" panose="020F0502020204030204" pitchFamily="34" charset="0"/>
              </a:rPr>
              <a:t>Nauwe samenwerking met therapeuten van zorglijn LVB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400" dirty="0"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>
                <a:ea typeface="Calibri" panose="020F0502020204030204" pitchFamily="34" charset="0"/>
              </a:rPr>
              <a:t>Ervaringsgericht leren: gebruik van beeldende therapie, PMT en paardentherapie.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400" dirty="0">
              <a:effectLst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/>
              <a:t>Deze doelgroep vraagt bij uitstek een holistische benadering. en dus een brede multidisciplinaire blik</a:t>
            </a:r>
          </a:p>
          <a:p>
            <a:r>
              <a:rPr lang="nl-NL" sz="2400" dirty="0">
                <a:ea typeface="Calibri" panose="020F0502020204030204" pitchFamily="34" charset="0"/>
              </a:rPr>
              <a:t> </a:t>
            </a:r>
            <a:endParaRPr lang="nl-NL" sz="24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81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72EAC89-D226-47C6-80E0-9D7EDFB7C1D5}"/>
              </a:ext>
            </a:extLst>
          </p:cNvPr>
          <p:cNvSpPr txBox="1"/>
          <p:nvPr/>
        </p:nvSpPr>
        <p:spPr>
          <a:xfrm>
            <a:off x="787079" y="740780"/>
            <a:ext cx="9456516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</a:rPr>
              <a:t>Kenmerkend voor werkwijze IBC LVB (3)</a:t>
            </a:r>
            <a:endParaRPr lang="nl-NL" sz="1800" dirty="0"/>
          </a:p>
          <a:p>
            <a:endParaRPr lang="nl-NL" dirty="0"/>
          </a:p>
          <a:p>
            <a:endParaRPr lang="nl-NL" sz="2400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2400" dirty="0"/>
              <a:t>Beperkingen in aanpassend vermogen bij LVB en faalervaringen in hulpverlening vraagt: continuïteit in hulpverlening!</a:t>
            </a:r>
          </a:p>
          <a:p>
            <a:pPr marL="0" indent="0">
              <a:buNone/>
            </a:pPr>
            <a:endParaRPr lang="nl-NL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/>
              <a:t>Langere duur IHT LVB met afschalen in loop van behandeling. 6 maanden.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>
                <a:sym typeface="Wingdings" panose="05000000000000000000" pitchFamily="2" charset="2"/>
              </a:rPr>
              <a:t>IHT LVB : c</a:t>
            </a:r>
            <a:r>
              <a:rPr lang="nl-NL" sz="2400" dirty="0"/>
              <a:t>risisstabilisatie en psychiatrisch/systemische behandeling</a:t>
            </a:r>
            <a:endParaRPr lang="nl-NL" sz="2400" b="1" dirty="0"/>
          </a:p>
          <a:p>
            <a:r>
              <a:rPr lang="nl-NL" sz="2400" dirty="0">
                <a:ea typeface="Calibri" panose="020F0502020204030204" pitchFamily="34" charset="0"/>
              </a:rPr>
              <a:t> </a:t>
            </a:r>
            <a:endParaRPr lang="nl-NL" sz="24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29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72EAC89-D226-47C6-80E0-9D7EDFB7C1D5}"/>
              </a:ext>
            </a:extLst>
          </p:cNvPr>
          <p:cNvSpPr txBox="1"/>
          <p:nvPr/>
        </p:nvSpPr>
        <p:spPr>
          <a:xfrm>
            <a:off x="787079" y="740780"/>
            <a:ext cx="945651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</a:rPr>
              <a:t>Kenmerkend voor werkwijze IBC LVB (4)</a:t>
            </a:r>
            <a:endParaRPr lang="nl-NL" sz="1800" dirty="0"/>
          </a:p>
          <a:p>
            <a:endParaRPr lang="nl-NL" dirty="0"/>
          </a:p>
          <a:p>
            <a:r>
              <a:rPr lang="nl-NL" sz="2400" dirty="0">
                <a:ea typeface="Calibri" panose="020F0502020204030204" pitchFamily="34" charset="0"/>
              </a:rPr>
              <a:t>Systemisch werken en inzet netwerk</a:t>
            </a:r>
          </a:p>
          <a:p>
            <a:endParaRPr lang="nl-NL" sz="2400" dirty="0"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"/>
            </a:pP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Een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verkort</a:t>
            </a:r>
            <a:r>
              <a:rPr lang="en-US" sz="2400" dirty="0">
                <a:sym typeface="Wingdings" panose="05000000000000000000" pitchFamily="2" charset="2"/>
              </a:rPr>
              <a:t> GDO </a:t>
            </a:r>
            <a:r>
              <a:rPr lang="en-US" sz="2400" dirty="0" err="1">
                <a:sym typeface="Wingdings" panose="05000000000000000000" pitchFamily="2" charset="2"/>
              </a:rPr>
              <a:t>bij</a:t>
            </a:r>
            <a:r>
              <a:rPr lang="en-US" sz="2400" dirty="0">
                <a:sym typeface="Wingdings" panose="05000000000000000000" pitchFamily="2" charset="2"/>
              </a:rPr>
              <a:t> alle IHT </a:t>
            </a:r>
            <a:r>
              <a:rPr lang="en-US" sz="2400" dirty="0" err="1">
                <a:sym typeface="Wingdings" panose="05000000000000000000" pitchFamily="2" charset="2"/>
              </a:rPr>
              <a:t>trajecten</a:t>
            </a:r>
            <a:r>
              <a:rPr lang="en-US" sz="2400" dirty="0">
                <a:sym typeface="Wingdings" panose="05000000000000000000" pitchFamily="2" charset="2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"/>
            </a:pPr>
            <a:endParaRPr lang="en-US" sz="24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"/>
            </a:pP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Gezinsvoogden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gemeenten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veilig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thuis</a:t>
            </a:r>
            <a:endParaRPr lang="en-US" sz="24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"/>
            </a:pPr>
            <a:endParaRPr lang="en-US" sz="24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"/>
            </a:pPr>
            <a:r>
              <a:rPr lang="en-US" sz="2400" dirty="0"/>
              <a:t>We </a:t>
            </a:r>
            <a:r>
              <a:rPr lang="en-US" sz="2400" dirty="0" err="1"/>
              <a:t>gaan</a:t>
            </a:r>
            <a:r>
              <a:rPr lang="en-US" sz="2400" dirty="0"/>
              <a:t> </a:t>
            </a:r>
            <a:r>
              <a:rPr lang="en-US" sz="2400" dirty="0" err="1"/>
              <a:t>naar</a:t>
            </a:r>
            <a:r>
              <a:rPr lang="en-US" sz="2400" dirty="0"/>
              <a:t> </a:t>
            </a:r>
            <a:r>
              <a:rPr lang="en-US" sz="2400" dirty="0" err="1"/>
              <a:t>scholen</a:t>
            </a:r>
            <a:r>
              <a:rPr lang="en-US" sz="2400" dirty="0"/>
              <a:t>, </a:t>
            </a:r>
            <a:r>
              <a:rPr lang="en-US" sz="2400" dirty="0" err="1"/>
              <a:t>zorgboerderijen</a:t>
            </a:r>
            <a:r>
              <a:rPr lang="en-US" sz="2400" dirty="0"/>
              <a:t>, </a:t>
            </a:r>
            <a:r>
              <a:rPr lang="en-US" sz="2400" dirty="0" err="1"/>
              <a:t>gezinshuizen</a:t>
            </a:r>
            <a:r>
              <a:rPr lang="en-US" sz="2400" dirty="0"/>
              <a:t> etc. </a:t>
            </a:r>
          </a:p>
          <a:p>
            <a:pPr marL="342900" indent="-342900">
              <a:buFont typeface="Wingdings" panose="05000000000000000000" pitchFamily="2" charset="2"/>
              <a:buChar char="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"/>
            </a:pPr>
            <a:r>
              <a:rPr lang="en-US" sz="2400" dirty="0"/>
              <a:t>We </a:t>
            </a:r>
            <a:r>
              <a:rPr lang="en-US" sz="2400" dirty="0" err="1"/>
              <a:t>werken</a:t>
            </a:r>
            <a:r>
              <a:rPr lang="en-US" sz="2400" dirty="0"/>
              <a:t> </a:t>
            </a:r>
            <a:r>
              <a:rPr lang="en-US" sz="2400" dirty="0" err="1"/>
              <a:t>samen</a:t>
            </a:r>
            <a:r>
              <a:rPr lang="en-US" sz="2400" dirty="0"/>
              <a:t> met </a:t>
            </a:r>
            <a:r>
              <a:rPr lang="en-US" sz="2400" dirty="0" err="1"/>
              <a:t>jeugdzorgpartners</a:t>
            </a:r>
            <a:r>
              <a:rPr lang="en-US" sz="2400" dirty="0"/>
              <a:t> </a:t>
            </a:r>
            <a:r>
              <a:rPr lang="en-US" sz="2400" dirty="0" err="1"/>
              <a:t>als</a:t>
            </a:r>
            <a:r>
              <a:rPr lang="en-US" sz="2400" dirty="0"/>
              <a:t> s </a:t>
            </a:r>
            <a:r>
              <a:rPr lang="en-US" sz="2400" dirty="0" err="1"/>
              <a:t>Heerenloo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Pluryn</a:t>
            </a:r>
            <a:r>
              <a:rPr lang="en-US" sz="2400" dirty="0"/>
              <a:t>: </a:t>
            </a:r>
            <a:r>
              <a:rPr lang="en-US" sz="2400" dirty="0" err="1"/>
              <a:t>verwijzingen</a:t>
            </a:r>
            <a:r>
              <a:rPr lang="en-US" sz="2400" dirty="0"/>
              <a:t> over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weer</a:t>
            </a:r>
            <a:r>
              <a:rPr lang="en-US" sz="2400" dirty="0"/>
              <a:t>, </a:t>
            </a:r>
            <a:r>
              <a:rPr lang="en-US" sz="2400" dirty="0" err="1"/>
              <a:t>inzet</a:t>
            </a:r>
            <a:r>
              <a:rPr lang="en-US" sz="2400" dirty="0"/>
              <a:t> van </a:t>
            </a:r>
            <a:r>
              <a:rPr lang="en-US" sz="2400" dirty="0" err="1"/>
              <a:t>gezinsbehandelaren</a:t>
            </a:r>
            <a:r>
              <a:rPr lang="en-US" sz="2400" dirty="0"/>
              <a:t>/</a:t>
            </a:r>
            <a:r>
              <a:rPr lang="en-US" sz="2400" dirty="0" err="1"/>
              <a:t>sociotherapeuten</a:t>
            </a:r>
            <a:r>
              <a:rPr lang="nl-NL" sz="2400" dirty="0">
                <a:ea typeface="Calibri" panose="020F0502020204030204" pitchFamily="34" charset="0"/>
              </a:rPr>
              <a:t> </a:t>
            </a:r>
            <a:endParaRPr lang="nl-NL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D812FB-8BAD-4FB5-A6B4-566E969DB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922" y="847845"/>
            <a:ext cx="2581155" cy="25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76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67A428-A48E-4692-8EC3-D569FCAA033E}"/>
              </a:ext>
            </a:extLst>
          </p:cNvPr>
          <p:cNvSpPr txBox="1"/>
          <p:nvPr/>
        </p:nvSpPr>
        <p:spPr>
          <a:xfrm>
            <a:off x="879675" y="648182"/>
            <a:ext cx="10822329" cy="726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2400" dirty="0"/>
          </a:p>
          <a:p>
            <a:r>
              <a:rPr lang="nl-NL" sz="2400" b="1" dirty="0">
                <a:solidFill>
                  <a:schemeClr val="accent5">
                    <a:lumMod val="50000"/>
                  </a:schemeClr>
                </a:solidFill>
              </a:rPr>
              <a:t>In ontwikkeling</a:t>
            </a:r>
            <a:endParaRPr lang="nl-NL" sz="1600" dirty="0"/>
          </a:p>
          <a:p>
            <a:endParaRPr lang="nl-NL" sz="2400" dirty="0"/>
          </a:p>
          <a:p>
            <a:r>
              <a:rPr lang="nl-NL" sz="2400" dirty="0"/>
              <a:t>Klinische intensieve traumabehandeling op de HIC Jeugd LVB</a:t>
            </a:r>
          </a:p>
          <a:p>
            <a:pPr marL="0" indent="0">
              <a:buNone/>
            </a:pPr>
            <a:r>
              <a:rPr lang="nl-NL" sz="2800" dirty="0"/>
              <a:t> 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333E49C-71F5-4937-9D2C-AE28B53A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986" y="2612080"/>
            <a:ext cx="2554028" cy="25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33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atum 1"/>
          <p:cNvSpPr>
            <a:spLocks noGrp="1"/>
          </p:cNvSpPr>
          <p:nvPr>
            <p:ph type="dt" sz="quarter" idx="4294967295"/>
          </p:nvPr>
        </p:nvSpPr>
        <p:spPr bwMode="auto">
          <a:xfrm>
            <a:off x="10488085" y="6417733"/>
            <a:ext cx="1703916" cy="4402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0574369" indent="-4996478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60958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12191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82875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4383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dirty="0">
              <a:solidFill>
                <a:srgbClr val="F7A600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Tijdelijke aanduiding voor voettekst 2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417733"/>
            <a:ext cx="1991784" cy="4402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0574369" indent="-4996478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60958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12191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82875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4383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dirty="0">
              <a:solidFill>
                <a:srgbClr val="E30613"/>
              </a:solidFill>
              <a:latin typeface="Arial" panose="020B0604020202020204" pitchFamily="34" charset="0"/>
            </a:endParaRPr>
          </a:p>
        </p:txBody>
      </p:sp>
      <p:sp>
        <p:nvSpPr>
          <p:cNvPr id="20484" name="Tijdelijke aanduiding voor dianumm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638801" y="6447368"/>
            <a:ext cx="963084" cy="410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0574369" indent="-49964784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60958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12191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82875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43833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5099F96-1D51-42A8-8BBE-CB4B8A52CCCD}" type="slidenum">
              <a:rPr lang="nl-NL">
                <a:solidFill>
                  <a:schemeClr val="bg1"/>
                </a:solidFill>
                <a:latin typeface="Arial" panose="020B0604020202020204" pitchFamily="34" charset="0"/>
              </a:rPr>
              <a:pPr/>
              <a:t>2</a:t>
            </a:fld>
            <a:endParaRPr lang="nl-NL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Tijdelijke aanduiding voor tekst 14"/>
          <p:cNvSpPr>
            <a:spLocks noGrp="1"/>
          </p:cNvSpPr>
          <p:nvPr>
            <p:ph type="body" sz="quarter" idx="13"/>
          </p:nvPr>
        </p:nvSpPr>
        <p:spPr bwMode="auto">
          <a:xfrm>
            <a:off x="727968" y="817033"/>
            <a:ext cx="9760115" cy="107526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sz="3200" dirty="0">
                <a:solidFill>
                  <a:schemeClr val="accent5">
                    <a:lumMod val="50000"/>
                  </a:schemeClr>
                </a:solidFill>
              </a:rPr>
              <a:t>Disclosure belangen sprekers</a:t>
            </a:r>
          </a:p>
        </p:txBody>
      </p:sp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825501" y="2133600"/>
          <a:ext cx="9497060" cy="39242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13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3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05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</a:rPr>
                        <a:t>(potentiële) belangenverstrengeling</a:t>
                      </a:r>
                      <a:endParaRPr lang="nl-NL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751" marR="8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</a:rPr>
                        <a:t>geen</a:t>
                      </a:r>
                      <a:endParaRPr lang="nl-NL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751" marR="8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</a:rPr>
                        <a:t>Voor bijeenkomst mogelijk relevante relaties met bedrijven</a:t>
                      </a:r>
                      <a:endParaRPr lang="nl-NL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751" marR="8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</a:rPr>
                        <a:t>geen</a:t>
                      </a:r>
                      <a:endParaRPr lang="nl-NL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751" marR="8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48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2500" dirty="0">
                          <a:effectLst/>
                        </a:rPr>
                        <a:t>Sponsoring of onderzoeksgeld</a:t>
                      </a:r>
                      <a:endParaRPr lang="nl-NL" sz="13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2500" dirty="0">
                          <a:effectLst/>
                        </a:rPr>
                        <a:t>Honorarium of andere (financiële) vergoeding</a:t>
                      </a:r>
                      <a:endParaRPr lang="nl-NL" sz="1300" baseline="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2500" dirty="0">
                          <a:effectLst/>
                        </a:rPr>
                        <a:t>Aandeelhouder</a:t>
                      </a:r>
                      <a:endParaRPr lang="nl-NL" sz="13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2500" dirty="0">
                          <a:effectLst/>
                        </a:rPr>
                        <a:t>Andere relatie, namelijk …</a:t>
                      </a:r>
                      <a:endParaRPr lang="nl-NL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751" marR="807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 </a:t>
                      </a:r>
                      <a:endParaRPr lang="nl-NL" sz="13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sym typeface="Symbol"/>
                        </a:rPr>
                        <a:t>                         geen</a:t>
                      </a:r>
                      <a:endParaRPr lang="nl-NL" sz="13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3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500" dirty="0">
                          <a:effectLst/>
                        </a:rPr>
                        <a:t> </a:t>
                      </a:r>
                      <a:endParaRPr lang="nl-NL" sz="13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3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751" marR="807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188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EC9B11-72B8-4744-88F7-5F189761F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Techniek met kleuters: bruggen bouwen met Duplo - JufBianca.nl">
            <a:extLst>
              <a:ext uri="{FF2B5EF4-FFF2-40B4-BE49-F238E27FC236}">
                <a16:creationId xmlns:a16="http://schemas.microsoft.com/office/drawing/2014/main" id="{CD7D8A81-C415-46EF-AEF8-36A47A3664C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49" y="286603"/>
            <a:ext cx="6551271" cy="545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Wij zien jou | Emergis Kind &amp; Jeugd">
            <a:extLst>
              <a:ext uri="{FF2B5EF4-FFF2-40B4-BE49-F238E27FC236}">
                <a16:creationId xmlns:a16="http://schemas.microsoft.com/office/drawing/2014/main" id="{C118F6B2-EF67-4AFC-A16F-FBC5B7B7D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8" y="433605"/>
            <a:ext cx="3577803" cy="145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311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36C1F7B-3F8D-4E16-984C-48C2C921F882}"/>
              </a:ext>
            </a:extLst>
          </p:cNvPr>
          <p:cNvSpPr txBox="1"/>
          <p:nvPr/>
        </p:nvSpPr>
        <p:spPr>
          <a:xfrm>
            <a:off x="1192192" y="462987"/>
            <a:ext cx="9618562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PAUZE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Char char="-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Spel ‘LVB zorg in de praktijk’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Rollenspel in subgroepen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lang="nl-NL" sz="2400" dirty="0">
                <a:solidFill>
                  <a:srgbClr val="002060"/>
                </a:solidFill>
              </a:rPr>
              <a:t>Terugblik: wat ga je nu anders doen?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None/>
              <a:tabLst/>
              <a:defRPr/>
            </a:pPr>
            <a:r>
              <a:rPr lang="nl-NL" sz="2400" i="1" dirty="0">
                <a:solidFill>
                  <a:srgbClr val="002060"/>
                </a:solidFill>
                <a:latin typeface="Calibri" panose="020F0502020204030204"/>
              </a:rPr>
              <a:t>7. 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Links naar richtlijnen en praktische tools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569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67A428-A48E-4692-8EC3-D569FCAA033E}"/>
              </a:ext>
            </a:extLst>
          </p:cNvPr>
          <p:cNvSpPr txBox="1"/>
          <p:nvPr/>
        </p:nvSpPr>
        <p:spPr>
          <a:xfrm>
            <a:off x="879675" y="648182"/>
            <a:ext cx="10822329" cy="726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2400" dirty="0"/>
          </a:p>
          <a:p>
            <a:r>
              <a:rPr lang="nl-NL" sz="2400" b="1" dirty="0">
                <a:solidFill>
                  <a:schemeClr val="accent5">
                    <a:lumMod val="50000"/>
                  </a:schemeClr>
                </a:solidFill>
              </a:rPr>
              <a:t>Spel ‘LVB zorg in de praktijk’</a:t>
            </a:r>
            <a:endParaRPr lang="nl-NL" sz="1600" dirty="0"/>
          </a:p>
          <a:p>
            <a:endParaRPr lang="nl-NL" sz="2400" dirty="0"/>
          </a:p>
          <a:p>
            <a:endParaRPr lang="nl-NL" sz="2400" dirty="0"/>
          </a:p>
          <a:p>
            <a:pPr marL="0" indent="0">
              <a:buNone/>
            </a:pPr>
            <a:r>
              <a:rPr lang="nl-NL" sz="2800" dirty="0"/>
              <a:t> 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8B7C30E-2E79-4F25-9B7B-4C22C3370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513" y="2250240"/>
            <a:ext cx="2704762" cy="270476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490D6E4-0EEC-4A0F-A1F6-5AB103912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095" y="2250240"/>
            <a:ext cx="2704762" cy="27047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5643F70-2500-4EB9-BAE1-5563CA1A7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677" y="2250240"/>
            <a:ext cx="2695238" cy="2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22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67A428-A48E-4692-8EC3-D569FCAA033E}"/>
              </a:ext>
            </a:extLst>
          </p:cNvPr>
          <p:cNvSpPr txBox="1"/>
          <p:nvPr/>
        </p:nvSpPr>
        <p:spPr>
          <a:xfrm>
            <a:off x="879675" y="648182"/>
            <a:ext cx="10822329" cy="726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2400" dirty="0"/>
          </a:p>
          <a:p>
            <a:r>
              <a:rPr lang="nl-NL" sz="2400" b="1" dirty="0">
                <a:solidFill>
                  <a:schemeClr val="accent5">
                    <a:lumMod val="50000"/>
                  </a:schemeClr>
                </a:solidFill>
              </a:rPr>
              <a:t>Rollenspel in subgroepen</a:t>
            </a:r>
            <a:endParaRPr lang="nl-NL" sz="1600" dirty="0"/>
          </a:p>
          <a:p>
            <a:endParaRPr lang="nl-NL" sz="2400" dirty="0"/>
          </a:p>
          <a:p>
            <a:endParaRPr lang="nl-NL" sz="2400" dirty="0"/>
          </a:p>
          <a:p>
            <a:pPr marL="0" indent="0">
              <a:buNone/>
            </a:pPr>
            <a:r>
              <a:rPr lang="nl-NL" sz="2800" dirty="0"/>
              <a:t> 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610951A-6FA2-4B7A-900D-71A3EFA19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89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67A428-A48E-4692-8EC3-D569FCAA033E}"/>
              </a:ext>
            </a:extLst>
          </p:cNvPr>
          <p:cNvSpPr txBox="1"/>
          <p:nvPr/>
        </p:nvSpPr>
        <p:spPr>
          <a:xfrm>
            <a:off x="879675" y="648182"/>
            <a:ext cx="10822329" cy="726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2400" dirty="0"/>
          </a:p>
          <a:p>
            <a:r>
              <a:rPr lang="nl-NL" sz="2400" b="1" dirty="0">
                <a:solidFill>
                  <a:schemeClr val="accent5">
                    <a:lumMod val="50000"/>
                  </a:schemeClr>
                </a:solidFill>
              </a:rPr>
              <a:t>Terugblik: wat ga je nu anders doen?</a:t>
            </a:r>
            <a:endParaRPr lang="nl-NL" sz="1600" dirty="0"/>
          </a:p>
          <a:p>
            <a:endParaRPr lang="nl-NL" sz="2400" dirty="0"/>
          </a:p>
          <a:p>
            <a:endParaRPr lang="nl-NL" sz="2400" dirty="0"/>
          </a:p>
          <a:p>
            <a:pPr marL="0" indent="0">
              <a:buNone/>
            </a:pPr>
            <a:r>
              <a:rPr lang="nl-NL" sz="2800" dirty="0"/>
              <a:t> 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0CAC01E-57F2-4DD8-9086-CB045C846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035" y="2092787"/>
            <a:ext cx="2867930" cy="28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79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67A428-A48E-4692-8EC3-D569FCAA033E}"/>
              </a:ext>
            </a:extLst>
          </p:cNvPr>
          <p:cNvSpPr txBox="1"/>
          <p:nvPr/>
        </p:nvSpPr>
        <p:spPr>
          <a:xfrm>
            <a:off x="879675" y="648182"/>
            <a:ext cx="10822329" cy="898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2400" dirty="0"/>
          </a:p>
          <a:p>
            <a:r>
              <a:rPr lang="nl-NL" sz="2400" b="1" dirty="0">
                <a:solidFill>
                  <a:schemeClr val="accent5">
                    <a:lumMod val="50000"/>
                  </a:schemeClr>
                </a:solidFill>
              </a:rPr>
              <a:t>Vragen?</a:t>
            </a:r>
          </a:p>
          <a:p>
            <a:endParaRPr lang="nl-NL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nl-NL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nl-NL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nl-NL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nl-NL" sz="1600" dirty="0"/>
          </a:p>
          <a:p>
            <a:endParaRPr lang="nl-NL" sz="2400" dirty="0"/>
          </a:p>
          <a:p>
            <a:endParaRPr lang="nl-NL" sz="2400" dirty="0"/>
          </a:p>
          <a:p>
            <a:pPr marL="0" indent="0">
              <a:buNone/>
            </a:pPr>
            <a:r>
              <a:rPr lang="nl-NL" sz="2800" dirty="0"/>
              <a:t> 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745881C-09B2-4801-A704-25ECDB269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035" y="2177035"/>
            <a:ext cx="2503930" cy="250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52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CB51616-4202-47C0-93C4-B48B5BC3B4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4096" y="816653"/>
            <a:ext cx="9334607" cy="1075267"/>
          </a:xfrm>
        </p:spPr>
        <p:txBody>
          <a:bodyPr>
            <a:normAutofit lnSpcReduction="10000"/>
          </a:bodyPr>
          <a:lstStyle/>
          <a:p>
            <a:r>
              <a:rPr lang="nl-NL" sz="3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Links naar richtlijnen en praktische handvatten (1)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A3716B-12AA-4175-A872-860BE664E1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8927" y="1891920"/>
            <a:ext cx="10174146" cy="4348486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3200" b="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8000" b="0" dirty="0">
                <a:solidFill>
                  <a:schemeClr val="accent1">
                    <a:lumMod val="75000"/>
                  </a:schemeClr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Jeugd-ggz voor kinderen en adolescenten met een licht verstandelijke beperking (LVB) – Kenniscentrum Kinder- en Jeugdpsychiatrie</a:t>
            </a:r>
            <a:endParaRPr lang="nl-NL" sz="8000" b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8000" b="0" dirty="0">
                <a:latin typeface="+mn-lt"/>
              </a:rPr>
              <a:t>Voor professionals </a:t>
            </a:r>
            <a:r>
              <a:rPr lang="nl-NL" sz="8000" b="0" dirty="0" err="1">
                <a:latin typeface="+mn-lt"/>
              </a:rPr>
              <a:t>oa</a:t>
            </a:r>
            <a:r>
              <a:rPr lang="nl-NL" sz="8000" b="0" dirty="0">
                <a:latin typeface="+mn-lt"/>
              </a:rPr>
              <a:t> handreikingen over lvb en medicatie,  trauma, problematische gehechtheid, middelenmisbruik </a:t>
            </a:r>
            <a:r>
              <a:rPr lang="nl-NL" sz="8000" b="0" dirty="0" err="1">
                <a:latin typeface="+mn-lt"/>
              </a:rPr>
              <a:t>etc</a:t>
            </a:r>
            <a:endParaRPr lang="nl-NL" sz="8000" b="0" dirty="0">
              <a:latin typeface="+mn-lt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nl-NL" sz="8000" b="0" dirty="0">
              <a:latin typeface="+mn-lt"/>
              <a:hlinkClick r:id="rId3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nl-NL" sz="8000" b="0" dirty="0">
              <a:latin typeface="+mn-lt"/>
              <a:hlinkClick r:id="rId3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8000" b="0" dirty="0">
                <a:latin typeface="+mn-lt"/>
                <a:hlinkClick r:id="rId3"/>
              </a:rPr>
              <a:t>Licht verstandelijke beperking (LVB) bij kinderen en jongeren – Kenniscentrum Kinder- en Jeugdpsychiatrie</a:t>
            </a:r>
            <a:endParaRPr kumimoji="0" lang="nl-NL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8000" b="0" dirty="0">
                <a:latin typeface="+mn-lt"/>
              </a:rPr>
              <a:t>Voor ouders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Landelijk kenniscentrum LVB: </a:t>
            </a:r>
            <a:r>
              <a:rPr kumimoji="0" lang="nl-NL" sz="8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  <a:hlinkClick r:id="rId4"/>
              </a:rPr>
              <a:t>GGZ &amp; LVB - Landelijk Kenniscentrum LVB</a:t>
            </a:r>
            <a:r>
              <a:rPr kumimoji="0" lang="nl-NL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 biedt brede informatie over LVB voor professionals. van herkenning tot screening, diagnostiek en effectieve behandelstrategieën.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 </a:t>
            </a: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1651A-00C3-4F4D-BA94-A6CD97F04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90783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Links (2)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D639965-8B02-4A9B-9CC1-92306808BF44}"/>
              </a:ext>
            </a:extLst>
          </p:cNvPr>
          <p:cNvSpPr txBox="1"/>
          <p:nvPr/>
        </p:nvSpPr>
        <p:spPr>
          <a:xfrm>
            <a:off x="1097280" y="1909824"/>
            <a:ext cx="1014185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hlinkClick r:id="rId2"/>
              </a:rPr>
              <a:t>https://www.pharos.nl/infosheets/laaggeletterdheid-en-beperkte-gezondheidsvaardigheden-de-terugvraagmethode/</a:t>
            </a:r>
            <a:endParaRPr lang="nl-NL" sz="2400" dirty="0">
              <a:effectLst/>
              <a:ea typeface="Times New Roman" panose="02020603050405020304" pitchFamily="18" charset="0"/>
            </a:endParaRPr>
          </a:p>
          <a:p>
            <a:r>
              <a:rPr lang="nl-NL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u</a:t>
            </a:r>
            <a:r>
              <a:rPr lang="nl-NL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itleg over de terugvraagmethode, een methode om te checken of je </a:t>
            </a:r>
            <a:r>
              <a:rPr lang="nl-NL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patient</a:t>
            </a:r>
            <a:r>
              <a:rPr lang="nl-NL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je begrepen heeft. </a:t>
            </a:r>
          </a:p>
          <a:p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Klinisch signaleringsplan </a:t>
            </a:r>
            <a:r>
              <a:rPr kumimoji="0" lang="nl-NL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  <a:hlinkClick r:id="rId3"/>
              </a:rPr>
              <a:t>https://projecten.zonmw.nl/nl/project/vimp-toolbox-ksp7s-methodiek</a:t>
            </a:r>
            <a:endParaRPr kumimoji="0" lang="nl-NL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endParaRPr kumimoji="0" lang="nl-NL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r>
              <a:rPr lang="nl-NL" sz="24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4"/>
              </a:rPr>
              <a:t>https://www.113.nl/sites/default/files/113/2020%20middelen/LVB%20factsheet%20final%20version.pdf</a:t>
            </a:r>
            <a:endParaRPr lang="nl-NL" sz="2400" dirty="0">
              <a:effectLst/>
              <a:ea typeface="Calibri" panose="020F0502020204030204" pitchFamily="34" charset="0"/>
            </a:endParaRPr>
          </a:p>
          <a:p>
            <a:r>
              <a:rPr lang="nl-NL" sz="2400" dirty="0" err="1">
                <a:effectLst/>
                <a:ea typeface="Times New Roman" panose="02020603050405020304" pitchFamily="18" charset="0"/>
              </a:rPr>
              <a:t>Factsheet</a:t>
            </a:r>
            <a:r>
              <a:rPr lang="nl-NL" sz="2400" dirty="0">
                <a:effectLst/>
                <a:ea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ea typeface="Times New Roman" panose="02020603050405020304" pitchFamily="18" charset="0"/>
              </a:rPr>
              <a:t>suicidaliteit</a:t>
            </a:r>
            <a:r>
              <a:rPr lang="nl-NL" sz="2400" dirty="0">
                <a:effectLst/>
                <a:ea typeface="Times New Roman" panose="02020603050405020304" pitchFamily="18" charset="0"/>
              </a:rPr>
              <a:t> bij lvb van 113</a:t>
            </a:r>
          </a:p>
          <a:p>
            <a:endParaRPr lang="nl-NL" sz="2400" dirty="0">
              <a:effectLst/>
              <a:ea typeface="Calibri" panose="020F0502020204030204" pitchFamily="34" charset="0"/>
            </a:endParaRPr>
          </a:p>
          <a:p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endParaRPr lang="nl-NL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nl-NL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nl-NL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nl-NL" dirty="0">
              <a:effectLst/>
              <a:ea typeface="Times New Roman" panose="02020603050405020304" pitchFamily="18" charset="0"/>
            </a:endParaRPr>
          </a:p>
          <a:p>
            <a:r>
              <a:rPr lang="nl-NL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nl-NL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39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D39B6-618E-4200-B2AD-1B10B8E0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8739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rgbClr val="002060"/>
                </a:solidFill>
                <a:latin typeface="+mn-lt"/>
              </a:rPr>
              <a:t>Links (3)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0614CFD-793A-4F24-98C3-DFFF8C779898}"/>
              </a:ext>
            </a:extLst>
          </p:cNvPr>
          <p:cNvSpPr txBox="1"/>
          <p:nvPr/>
        </p:nvSpPr>
        <p:spPr>
          <a:xfrm>
            <a:off x="1215342" y="1944547"/>
            <a:ext cx="994033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Kennisplein Gehandicaptensector  </a:t>
            </a:r>
            <a:r>
              <a:rPr kumimoji="0" lang="nl-NL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  <a:hlinkClick r:id="rId2"/>
              </a:rPr>
              <a:t>https://www.kennispleingehandicaptensector.nl/tips-tools/tools/</a:t>
            </a:r>
            <a:r>
              <a:rPr kumimoji="0" lang="nl-NL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  <a:hlinkClick r:id="rId2"/>
              </a:rPr>
              <a:t>cognitieve-gedragstherapie-voor-jonge-mensen-met-een-lvb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via deze site ook door te klikken naar vele andere handige tips en tools rond LVB.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 </a:t>
            </a:r>
            <a:endParaRPr kumimoji="0" lang="nl-NL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r>
              <a:rPr lang="nl-NL" dirty="0">
                <a:solidFill>
                  <a:srgbClr val="000000"/>
                </a:solidFill>
                <a:ea typeface="Times New Roman" panose="02020603050405020304" pitchFamily="18" charset="0"/>
              </a:rPr>
              <a:t>S</a:t>
            </a:r>
            <a:r>
              <a:rPr kumimoji="0" lang="nl-NL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ite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van de NVAVG met diverse onderwerpen en richtlijnen </a:t>
            </a:r>
            <a:r>
              <a:rPr kumimoji="0" lang="nl-NL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  <a:hlinkClick r:id="rId3"/>
              </a:rPr>
              <a:t>https://nvavg.nl/richtlijnen/</a:t>
            </a:r>
            <a:endParaRPr kumimoji="0" lang="nl-NL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endParaRPr lang="nl-NL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kumimoji="0" lang="nl-NL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r>
              <a:rPr lang="nl-NL" dirty="0" err="1">
                <a:hlinkClick r:id="rId4"/>
              </a:rPr>
              <a:t>Blended</a:t>
            </a:r>
            <a:r>
              <a:rPr lang="nl-NL" dirty="0">
                <a:hlinkClick r:id="rId4"/>
              </a:rPr>
              <a:t> </a:t>
            </a:r>
            <a:r>
              <a:rPr lang="nl-NL" dirty="0" err="1">
                <a:hlinkClick r:id="rId4"/>
              </a:rPr>
              <a:t>psycho</a:t>
            </a:r>
            <a:r>
              <a:rPr lang="nl-NL" dirty="0">
                <a:hlinkClick r:id="rId4"/>
              </a:rPr>
              <a:t>-educatieprogramma Straatwijzer – Academische Werkplaats Kajak</a:t>
            </a:r>
            <a:endParaRPr lang="nl-NL" dirty="0"/>
          </a:p>
          <a:p>
            <a:endParaRPr kumimoji="0" lang="nl-NL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endParaRPr lang="nl-NL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nl-NL" dirty="0">
                <a:hlinkClick r:id="rId5"/>
              </a:rPr>
              <a:t>Wat werkt bij licht verstandelijk beperkte jeugd? | Nederlands Jeugdinstituut</a:t>
            </a:r>
            <a:endParaRPr lang="nl-NL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kumimoji="0" lang="nl-NL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endParaRPr lang="nl-NL" u="sng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kumimoji="0" lang="nl-NL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endParaRPr kumimoji="0" lang="nl-NL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endParaRPr lang="nl-NL" u="sng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144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086FE4-785D-4CE3-839F-16735BDD1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4025"/>
          </a:xfrm>
        </p:spPr>
        <p:txBody>
          <a:bodyPr>
            <a:normAutofit fontScale="90000"/>
          </a:bodyPr>
          <a:lstStyle/>
          <a:p>
            <a:b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b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b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nl-NL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Links (4)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41CAEF4-C82C-40E9-A5CF-4E57D610178A}"/>
              </a:ext>
            </a:extLst>
          </p:cNvPr>
          <p:cNvSpPr txBox="1"/>
          <p:nvPr/>
        </p:nvSpPr>
        <p:spPr>
          <a:xfrm>
            <a:off x="1097280" y="2086252"/>
            <a:ext cx="80445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https://www.kenniscentrumlvb.nl/product/verzameling-beeldverhalen-als-ondersteuning-bij-het-geven-van-uitleg-aan-mensen-met-een-lvb/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hlinkClick r:id="rId3"/>
            </a:endParaRPr>
          </a:p>
          <a:p>
            <a:r>
              <a:rPr lang="nl-N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https://www.kenniscentrumlvb.nl/product/handreiking-vroegsignalering-van-een-lvb/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sz="1800" u="sng" dirty="0">
              <a:solidFill>
                <a:srgbClr val="B26B0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sz="1800" u="sng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https://drive.google.com/file/d/1edDjnv4pNZk4o22EZgT6ju32tRPpVMEr/view</a:t>
            </a:r>
            <a:endParaRPr lang="nl-NL" sz="1800" u="sng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Tekening van een zitting (moet nog verder aangepast worden op lvb)</a:t>
            </a:r>
          </a:p>
          <a:p>
            <a:endParaRPr lang="nl-NL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dirty="0">
                <a:hlinkClick r:id="rId5"/>
              </a:rPr>
              <a:t>Verkiezingskrant in gewone taal | Stichting Lezen en Schrijven</a:t>
            </a:r>
            <a:endParaRPr lang="nl-NL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234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AB60483A-AAB7-41EC-835C-B729B546BF79}"/>
              </a:ext>
            </a:extLst>
          </p:cNvPr>
          <p:cNvSpPr txBox="1"/>
          <p:nvPr/>
        </p:nvSpPr>
        <p:spPr>
          <a:xfrm>
            <a:off x="879676" y="659757"/>
            <a:ext cx="8261430" cy="416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endParaRPr kumimoji="0" lang="nl-NL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tabLst/>
              <a:defRPr/>
            </a:pPr>
            <a:r>
              <a:rPr kumimoji="0" lang="nl-NL" sz="3600" b="1" i="0" u="none" strike="noStrike" kern="1200" cap="none" spc="-50" normalizeH="0" baseline="0" noProof="0" dirty="0">
                <a:ln>
                  <a:noFill/>
                </a:ln>
                <a:solidFill>
                  <a:srgbClr val="4EB3C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1. </a:t>
            </a:r>
            <a:r>
              <a:rPr kumimoji="0" lang="nl-NL" sz="3600" b="1" i="0" u="none" strike="noStrike" kern="1200" cap="none" spc="-50" normalizeH="0" baseline="0" noProof="0" dirty="0" err="1">
                <a:ln>
                  <a:noFill/>
                </a:ln>
                <a:solidFill>
                  <a:srgbClr val="4EB3C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Introduc</a:t>
            </a:r>
            <a:r>
              <a:rPr lang="nl-NL" sz="3600" b="1" spc="-50" dirty="0">
                <a:solidFill>
                  <a:srgbClr val="4EB3CF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tie: </a:t>
            </a:r>
            <a:r>
              <a:rPr lang="nl-NL" sz="3600" b="1" spc="-50" dirty="0" err="1">
                <a:solidFill>
                  <a:srgbClr val="4EB3CF">
                    <a:lumMod val="50000"/>
                  </a:srgbClr>
                </a:solidFill>
                <a:latin typeface="Calibri" panose="020F0502020204030204"/>
                <a:ea typeface="+mj-ea"/>
                <a:cs typeface="+mj-cs"/>
              </a:rPr>
              <a:t>Kahoot</a:t>
            </a:r>
            <a:endParaRPr kumimoji="0" lang="nl-NL" sz="3600" b="1" i="0" u="none" strike="noStrike" kern="1200" cap="none" spc="-50" normalizeH="0" baseline="0" noProof="0" dirty="0">
              <a:ln>
                <a:noFill/>
              </a:ln>
              <a:solidFill>
                <a:srgbClr val="4EB3C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endParaRPr lang="nl-NL" sz="3600" b="1" noProof="0" dirty="0">
              <a:latin typeface="Calibri" panose="020F0502020204030204"/>
            </a:endParaRP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https://create.kahoot.it/share/workshop-lvb-in-de-acute-zorg/01293c09-8cd8-4fc2-8c26-071a3eeb716c</a:t>
            </a:r>
            <a:endParaRPr lang="nl-NL" sz="3600" b="1" noProof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endParaRPr lang="nl-NL" sz="36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endParaRPr lang="nl-NL" sz="3600" b="1" noProof="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r>
              <a:rPr lang="nl-NL" sz="18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7990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BB50E-2829-4B61-82D8-55A57238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79209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Links (5)</a:t>
            </a:r>
            <a:endParaRPr lang="nl-NL" sz="3600" b="1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0991F78-E025-496F-A7C9-4E6E1927386C}"/>
              </a:ext>
            </a:extLst>
          </p:cNvPr>
          <p:cNvSpPr txBox="1"/>
          <p:nvPr/>
        </p:nvSpPr>
        <p:spPr>
          <a:xfrm>
            <a:off x="1097280" y="1944547"/>
            <a:ext cx="10581576" cy="7039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endParaRPr lang="nl-NL" sz="2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cgt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protocollen voor LVB </a:t>
            </a:r>
            <a:r>
              <a:rPr kumimoji="0" lang="nl-NL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  <a:hlinkClick r:id="rId2"/>
              </a:rPr>
              <a:t>https://www.rivierduinen.nl/behandelmodules-kristal/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  <a:p>
            <a:pPr>
              <a:lnSpc>
                <a:spcPts val="1200"/>
              </a:lnSpc>
            </a:pPr>
            <a:endParaRPr lang="nl-NL" sz="2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r>
              <a:rPr lang="nl-NL" sz="2400" dirty="0">
                <a:hlinkClick r:id="rId3"/>
              </a:rPr>
              <a:t>Transitie Toolkit VB - Op Eigen Benen</a:t>
            </a:r>
            <a:endParaRPr lang="nl-NL" sz="2400" dirty="0"/>
          </a:p>
          <a:p>
            <a:pPr>
              <a:lnSpc>
                <a:spcPts val="1200"/>
              </a:lnSpc>
            </a:pPr>
            <a:endParaRPr lang="nl-NL" sz="24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r>
              <a:rPr lang="nl-NL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Boek: </a:t>
            </a:r>
          </a:p>
          <a:p>
            <a:pPr>
              <a:lnSpc>
                <a:spcPts val="1200"/>
              </a:lnSpc>
            </a:pPr>
            <a:endParaRPr lang="nl-NL" sz="24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r>
              <a:rPr lang="nl-NL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“Ik snap het wel, maar niet zo snel.”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r>
              <a:rPr lang="nl-NL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Wat kun je doen voor kinderen met langzame informatieverwerking?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door Ellen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Braaten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Brian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Willoughby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>
              <a:lnSpc>
                <a:spcPts val="1200"/>
              </a:lnSpc>
            </a:pP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r>
              <a:rPr lang="nl-NL" sz="2400" dirty="0">
                <a:hlinkClick r:id="rId4"/>
              </a:rPr>
              <a:t>Sclera </a:t>
            </a:r>
            <a:r>
              <a:rPr lang="nl-NL" sz="2400" dirty="0" err="1">
                <a:hlinkClick r:id="rId4"/>
              </a:rPr>
              <a:t>picto’s</a:t>
            </a:r>
            <a:r>
              <a:rPr lang="nl-NL" sz="2400" dirty="0"/>
              <a:t>  Veel gebruikte </a:t>
            </a:r>
            <a:r>
              <a:rPr lang="nl-NL" sz="2400" dirty="0">
                <a:latin typeface="Calibri" panose="020F0502020204030204" pitchFamily="34" charset="0"/>
              </a:rPr>
              <a:t>pictogrammen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022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FF381A8-BDB3-457C-99C3-6F0EC7162EEA}"/>
              </a:ext>
            </a:extLst>
          </p:cNvPr>
          <p:cNvSpPr txBox="1"/>
          <p:nvPr/>
        </p:nvSpPr>
        <p:spPr>
          <a:xfrm>
            <a:off x="821803" y="1111171"/>
            <a:ext cx="8319303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/>
              <a:t>Voor overleg over mogelijkheden opname of behandeling bij het IBC LVB van Karakter of consultatie bij casuïstiek waar een LVB meespeelt in het (acute) psychiatrische toestandsbeeld, bel laagdrempelig:</a:t>
            </a:r>
          </a:p>
          <a:p>
            <a:endParaRPr lang="nl-NL" sz="2400" dirty="0"/>
          </a:p>
          <a:p>
            <a:pPr marL="0" indent="0">
              <a:buNone/>
            </a:pPr>
            <a:r>
              <a:rPr lang="nl-NL" sz="2400" dirty="0"/>
              <a:t>0318-676611 en vraag naar iemand van het IBC LVB</a:t>
            </a:r>
          </a:p>
          <a:p>
            <a:pPr marL="0" indent="0">
              <a:buNone/>
            </a:pPr>
            <a:endParaRPr lang="nl-NL" sz="2400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2400" dirty="0"/>
              <a:t>Of mail als je wilt sparren over IHT LVB:</a:t>
            </a:r>
          </a:p>
          <a:p>
            <a:pPr marL="0" indent="0">
              <a:buNone/>
            </a:pPr>
            <a:r>
              <a:rPr lang="nl-NL" sz="2400" dirty="0">
                <a:hlinkClick r:id="rId2"/>
              </a:rPr>
              <a:t>Iht.lvb.coordinatie@karakter.com</a:t>
            </a: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Aanmelding IHT LVB via aanmeldbureau Karakter gld: </a:t>
            </a:r>
          </a:p>
          <a:p>
            <a:r>
              <a:rPr lang="nl-NL" sz="2400" b="0" i="0" dirty="0">
                <a:solidFill>
                  <a:srgbClr val="001D35"/>
                </a:solidFill>
                <a:effectLst/>
              </a:rPr>
              <a:t>tel 088 654 54 00 of aanmeldbureau.gld@karakter.com</a:t>
            </a:r>
            <a:endParaRPr lang="nl-NL" sz="2400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6B6463-818E-4ED3-8040-EE2C1B2FA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607" y="3038873"/>
            <a:ext cx="3031664" cy="234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56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67A428-A48E-4692-8EC3-D569FCAA033E}"/>
              </a:ext>
            </a:extLst>
          </p:cNvPr>
          <p:cNvSpPr txBox="1"/>
          <p:nvPr/>
        </p:nvSpPr>
        <p:spPr>
          <a:xfrm>
            <a:off x="879675" y="648182"/>
            <a:ext cx="10822329" cy="898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2400" dirty="0"/>
          </a:p>
          <a:p>
            <a:r>
              <a:rPr lang="nl-NL" sz="2400" b="1" dirty="0">
                <a:solidFill>
                  <a:schemeClr val="accent5">
                    <a:lumMod val="50000"/>
                  </a:schemeClr>
                </a:solidFill>
              </a:rPr>
              <a:t>Take home </a:t>
            </a:r>
            <a:r>
              <a:rPr lang="nl-NL" sz="2400" b="1" dirty="0" err="1">
                <a:solidFill>
                  <a:schemeClr val="accent5">
                    <a:lumMod val="50000"/>
                  </a:schemeClr>
                </a:solidFill>
              </a:rPr>
              <a:t>message</a:t>
            </a:r>
            <a:endParaRPr lang="nl-NL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nl-NL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nl-NL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nl-NL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nl-NL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nl-NL" sz="1600" dirty="0"/>
          </a:p>
          <a:p>
            <a:endParaRPr lang="nl-NL" sz="2400" dirty="0"/>
          </a:p>
          <a:p>
            <a:endParaRPr lang="nl-NL" sz="2400" dirty="0"/>
          </a:p>
          <a:p>
            <a:pPr marL="0" indent="0">
              <a:buNone/>
            </a:pPr>
            <a:r>
              <a:rPr lang="nl-NL" sz="2800" dirty="0"/>
              <a:t> 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42C26B-9F10-4F72-BA99-669258435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770" y="1245028"/>
            <a:ext cx="3338459" cy="46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8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7F6C1-34F1-4B29-8149-96538770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87595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Doelen</a:t>
            </a:r>
            <a:r>
              <a:rPr lang="nl-NL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workshop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F9C115-56F5-4BCA-8135-5B16139A2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>
              <a:buFont typeface="Wingdings" panose="05000000000000000000" pitchFamily="2" charset="2"/>
              <a:buChar char="ü"/>
            </a:pPr>
            <a:r>
              <a:rPr lang="nl-NL" dirty="0"/>
              <a:t>Op de hoogte zijn van specifieke zorgbehoeftes van kinderen en jongeren met een LVB in de acute zorg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dirty="0"/>
          </a:p>
          <a:p>
            <a:pPr>
              <a:buFont typeface="Wingdings" panose="05000000000000000000" pitchFamily="2" charset="2"/>
              <a:buChar char="ü"/>
            </a:pPr>
            <a:r>
              <a:rPr lang="nl-NL" dirty="0"/>
              <a:t>Praktische handvatten voor professionals </a:t>
            </a:r>
            <a:r>
              <a:rPr lang="nl-NL" dirty="0" err="1"/>
              <a:t>oa</a:t>
            </a:r>
            <a:r>
              <a:rPr lang="nl-NL" dirty="0"/>
              <a:t> observeren, taxeren, gespreksvoering, handelen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dirty="0"/>
          </a:p>
          <a:p>
            <a:pPr>
              <a:buFont typeface="Wingdings" panose="05000000000000000000" pitchFamily="2" charset="2"/>
              <a:buChar char="ü"/>
            </a:pPr>
            <a:r>
              <a:rPr lang="nl-NL" dirty="0"/>
              <a:t>Aan het denken zetten over hoe de acute zorg voor deze doelgroep in je eigen praktijk vorm te geven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058E4D-2B62-4D30-9235-8BD5A183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E509BD-AF74-4EF7-B953-F9C3BA987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96EB1A-C5A5-40B9-835E-7361A2D0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D8DD-FE17-4701-8429-32EB350F975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831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67246A8-A1A6-4156-866E-036B9E208905}"/>
              </a:ext>
            </a:extLst>
          </p:cNvPr>
          <p:cNvSpPr txBox="1"/>
          <p:nvPr/>
        </p:nvSpPr>
        <p:spPr>
          <a:xfrm>
            <a:off x="775505" y="393540"/>
            <a:ext cx="8400326" cy="7356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tabLst/>
              <a:defRPr/>
            </a:pPr>
            <a:r>
              <a:rPr kumimoji="0" lang="nl-NL" sz="3600" b="1" i="0" u="none" strike="noStrike" kern="1200" cap="none" spc="-50" normalizeH="0" baseline="0" noProof="0" dirty="0">
                <a:ln>
                  <a:noFill/>
                </a:ln>
                <a:solidFill>
                  <a:srgbClr val="4EB3C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Inhoud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Introductie met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Kahoot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invulformulier (Vy)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Over jeugd met LVB in (acute) ggz </a:t>
            </a: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(Joyce)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tabLst/>
              <a:defRPr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3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Context van werken: specialistisch aanbod en regulier aanbod (Anna/Joyce)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PAUZE -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tabLst/>
              <a:defRPr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4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Spel ‘LVB zorg in de praktijk’ (Jip)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tabLst/>
              <a:defRPr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5</a:t>
            </a:r>
            <a:r>
              <a:rPr kumimoji="0" lang="nl-NL" sz="24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Rollenspel in subgroepen (Vy)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6. </a:t>
            </a:r>
            <a:r>
              <a:rPr lang="nl-NL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Terugblik: wat ga je nu anders doen? (Vy)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defRPr/>
            </a:pPr>
            <a:r>
              <a:rPr lang="nl-NL" sz="24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7. </a:t>
            </a:r>
            <a:r>
              <a:rPr lang="nl-NL" sz="24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Sheets met links naar praktische handvatten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home </a:t>
            </a:r>
          </a:p>
        </p:txBody>
      </p:sp>
    </p:spTree>
    <p:extLst>
      <p:ext uri="{BB962C8B-B14F-4D97-AF65-F5344CB8AC3E}">
        <p14:creationId xmlns:p14="http://schemas.microsoft.com/office/powerpoint/2010/main" val="3857301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C19411-6ED2-4F90-BB0B-54121ACF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40861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2. Over jeugd met LVB in de acute zorg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D657687-D8C3-4C74-ACA4-90DD85ECE92D}"/>
              </a:ext>
            </a:extLst>
          </p:cNvPr>
          <p:cNvSpPr txBox="1"/>
          <p:nvPr/>
        </p:nvSpPr>
        <p:spPr>
          <a:xfrm>
            <a:off x="1162678" y="1997474"/>
            <a:ext cx="103993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 descr="Meer dan 4.000 gratis afbeeldingen van Nummers en Cijfers - Pixabay">
            <a:extLst>
              <a:ext uri="{FF2B5EF4-FFF2-40B4-BE49-F238E27FC236}">
                <a16:creationId xmlns:a16="http://schemas.microsoft.com/office/drawing/2014/main" id="{62701B91-2679-439F-BDFD-B5F5C1E45450}"/>
              </a:ext>
            </a:extLst>
          </p:cNvPr>
          <p:cNvPicPr/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61" y="1997474"/>
            <a:ext cx="6099858" cy="3634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175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AF2F2-A47D-4BF5-97AB-31F9312B9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12992"/>
          </a:xfrm>
        </p:spPr>
        <p:txBody>
          <a:bodyPr/>
          <a:lstStyle/>
          <a:p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3. Aanbod: specialistisch en regulier</a:t>
            </a:r>
            <a:endParaRPr lang="nl-NL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A547240-2D4D-43F7-8C42-C61C5F41BF12}"/>
              </a:ext>
            </a:extLst>
          </p:cNvPr>
          <p:cNvSpPr txBox="1"/>
          <p:nvPr/>
        </p:nvSpPr>
        <p:spPr>
          <a:xfrm>
            <a:off x="1504709" y="1926770"/>
            <a:ext cx="81601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Intensief Behandelcentrum LVB van Karakter, locatie Ede </a:t>
            </a:r>
            <a:endParaRPr lang="nl-NL" sz="3200" u="sng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Over ons - Karakter">
            <a:extLst>
              <a:ext uri="{FF2B5EF4-FFF2-40B4-BE49-F238E27FC236}">
                <a16:creationId xmlns:a16="http://schemas.microsoft.com/office/drawing/2014/main" id="{46884EE3-867C-4AA9-A318-BC69B88B8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787" y="3240368"/>
            <a:ext cx="4291892" cy="297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de - Karakter">
            <a:extLst>
              <a:ext uri="{FF2B5EF4-FFF2-40B4-BE49-F238E27FC236}">
                <a16:creationId xmlns:a16="http://schemas.microsoft.com/office/drawing/2014/main" id="{D34B5B31-103D-45A0-873A-B7DD88A3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240368"/>
            <a:ext cx="5338243" cy="297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581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C63C383-CF4F-498D-BDA0-1E874EA7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387" y="833517"/>
            <a:ext cx="7415663" cy="5190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CD71511-3477-4CE4-824C-94A68FECCB63}"/>
              </a:ext>
            </a:extLst>
          </p:cNvPr>
          <p:cNvSpPr txBox="1"/>
          <p:nvPr/>
        </p:nvSpPr>
        <p:spPr>
          <a:xfrm>
            <a:off x="616352" y="2483298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2060"/>
                </a:solidFill>
              </a:rPr>
              <a:t>HIC Jeugd LVB</a:t>
            </a:r>
            <a:endParaRPr 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153456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20340"/>
          </a:xfrm>
        </p:spPr>
        <p:txBody>
          <a:bodyPr/>
          <a:lstStyle/>
          <a:p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6381" y="1599579"/>
            <a:ext cx="6144293" cy="4593908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r.com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D8DD-FE17-4701-8429-32EB350F9756}" type="slidenum">
              <a:rPr lang="nl-NL" smtClean="0"/>
              <a:t>9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803" y="1728753"/>
            <a:ext cx="6256980" cy="469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2737"/>
      </p:ext>
    </p:extLst>
  </p:cSld>
  <p:clrMapOvr>
    <a:masterClrMapping/>
  </p:clrMapOvr>
</p:sld>
</file>

<file path=ppt/theme/theme1.xml><?xml version="1.0" encoding="utf-8"?>
<a:theme xmlns:a="http://schemas.openxmlformats.org/drawingml/2006/main" name="Terugblik">
  <a:themeElements>
    <a:clrScheme name="Terugblik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2402</TotalTime>
  <Words>1226</Words>
  <Application>Microsoft Office PowerPoint</Application>
  <PresentationFormat>Breedbeeld</PresentationFormat>
  <Paragraphs>450</Paragraphs>
  <Slides>32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Wingdings</vt:lpstr>
      <vt:lpstr>Terugblik</vt:lpstr>
      <vt:lpstr>Workshop acute zorg bij LVB  </vt:lpstr>
      <vt:lpstr>PowerPoint-presentatie</vt:lpstr>
      <vt:lpstr>PowerPoint-presentatie</vt:lpstr>
      <vt:lpstr>Doelen workshop</vt:lpstr>
      <vt:lpstr>PowerPoint-presentatie</vt:lpstr>
      <vt:lpstr>2. Over jeugd met LVB in de acute zorg </vt:lpstr>
      <vt:lpstr>3. Aanbod: specialistisch en regulier</vt:lpstr>
      <vt:lpstr>PowerPoint-presentatie</vt:lpstr>
      <vt:lpstr>PowerPoint-presentatie</vt:lpstr>
      <vt:lpstr>PowerPoint-presentatie</vt:lpstr>
      <vt:lpstr>PowerPoint-presentatie</vt:lpstr>
      <vt:lpstr>IHT LVB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Links (2)</vt:lpstr>
      <vt:lpstr>Links (3)</vt:lpstr>
      <vt:lpstr>   Links (4)</vt:lpstr>
      <vt:lpstr>Links (5)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Anna Went</dc:creator>
  <cp:lastModifiedBy>Anna Went</cp:lastModifiedBy>
  <cp:revision>193</cp:revision>
  <dcterms:created xsi:type="dcterms:W3CDTF">2025-09-19T09:20:13Z</dcterms:created>
  <dcterms:modified xsi:type="dcterms:W3CDTF">2025-09-24T21:10:44Z</dcterms:modified>
</cp:coreProperties>
</file>