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5" r:id="rId2"/>
    <p:sldId id="315" r:id="rId3"/>
    <p:sldId id="316" r:id="rId4"/>
    <p:sldId id="318" r:id="rId5"/>
    <p:sldId id="317" r:id="rId6"/>
    <p:sldId id="312" r:id="rId7"/>
    <p:sldId id="319" r:id="rId8"/>
    <p:sldId id="320" r:id="rId9"/>
    <p:sldId id="303" r:id="rId10"/>
    <p:sldId id="304" r:id="rId11"/>
    <p:sldId id="305" r:id="rId12"/>
    <p:sldId id="313" r:id="rId13"/>
    <p:sldId id="307" r:id="rId14"/>
    <p:sldId id="276" r:id="rId15"/>
    <p:sldId id="280" r:id="rId16"/>
    <p:sldId id="274" r:id="rId17"/>
    <p:sldId id="281" r:id="rId18"/>
    <p:sldId id="293" r:id="rId19"/>
    <p:sldId id="321" r:id="rId20"/>
    <p:sldId id="322"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C78"/>
    <a:srgbClr val="939597"/>
    <a:srgbClr val="F5DF4D"/>
    <a:srgbClr val="F0EEE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autoAdjust="0"/>
    <p:restoredTop sz="57390" autoAdjust="0"/>
  </p:normalViewPr>
  <p:slideViewPr>
    <p:cSldViewPr snapToGrid="0">
      <p:cViewPr varScale="1">
        <p:scale>
          <a:sx n="64" d="100"/>
          <a:sy n="64" d="100"/>
        </p:scale>
        <p:origin x="1332" y="66"/>
      </p:cViewPr>
      <p:guideLst/>
    </p:cSldViewPr>
  </p:slideViewPr>
  <p:outlineViewPr>
    <p:cViewPr>
      <p:scale>
        <a:sx n="33" d="100"/>
        <a:sy n="33" d="100"/>
      </p:scale>
      <p:origin x="0" y="-9954"/>
    </p:cViewPr>
  </p:outlineViewPr>
  <p:notesTextViewPr>
    <p:cViewPr>
      <p:scale>
        <a:sx n="20" d="100"/>
        <a:sy n="2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1FCCB-F6F6-4DAB-A4A8-5AAF660F9BB8}" type="datetimeFigureOut">
              <a:rPr lang="nl-NL" smtClean="0"/>
              <a:t>17-9-2025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7FC36-D5F9-4DC9-98BA-E3BEB9BE4185}" type="slidenum">
              <a:rPr lang="nl-NL" smtClean="0"/>
              <a:t>‹nr.›</a:t>
            </a:fld>
            <a:endParaRPr lang="nl-NL"/>
          </a:p>
        </p:txBody>
      </p:sp>
    </p:spTree>
    <p:extLst>
      <p:ext uri="{BB962C8B-B14F-4D97-AF65-F5344CB8AC3E}">
        <p14:creationId xmlns:p14="http://schemas.microsoft.com/office/powerpoint/2010/main" val="163815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7FC36-D5F9-4DC9-98BA-E3BEB9BE41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46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7FC36-D5F9-4DC9-98BA-E3BEB9BE41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551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CFCD1BB5-ACCA-45CF-B9BB-34FAFBC585EB}" type="slidenum">
              <a:rPr lang="nl-NL" smtClean="0"/>
              <a:t>11</a:t>
            </a:fld>
            <a:endParaRPr lang="nl-NL"/>
          </a:p>
        </p:txBody>
      </p:sp>
    </p:spTree>
    <p:extLst>
      <p:ext uri="{BB962C8B-B14F-4D97-AF65-F5344CB8AC3E}">
        <p14:creationId xmlns:p14="http://schemas.microsoft.com/office/powerpoint/2010/main" val="3604696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12</a:t>
            </a:fld>
            <a:endParaRPr lang="nl-NL"/>
          </a:p>
        </p:txBody>
      </p:sp>
    </p:spTree>
    <p:extLst>
      <p:ext uri="{BB962C8B-B14F-4D97-AF65-F5344CB8AC3E}">
        <p14:creationId xmlns:p14="http://schemas.microsoft.com/office/powerpoint/2010/main" val="37797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13</a:t>
            </a:fld>
            <a:endParaRPr lang="nl-NL"/>
          </a:p>
        </p:txBody>
      </p:sp>
    </p:spTree>
    <p:extLst>
      <p:ext uri="{BB962C8B-B14F-4D97-AF65-F5344CB8AC3E}">
        <p14:creationId xmlns:p14="http://schemas.microsoft.com/office/powerpoint/2010/main" val="2468853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2000" kern="1200" baseline="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14</a:t>
            </a:fld>
            <a:endParaRPr lang="nl-NL"/>
          </a:p>
        </p:txBody>
      </p:sp>
    </p:spTree>
    <p:extLst>
      <p:ext uri="{BB962C8B-B14F-4D97-AF65-F5344CB8AC3E}">
        <p14:creationId xmlns:p14="http://schemas.microsoft.com/office/powerpoint/2010/main" val="316974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15</a:t>
            </a:fld>
            <a:endParaRPr lang="nl-NL"/>
          </a:p>
        </p:txBody>
      </p:sp>
    </p:spTree>
    <p:extLst>
      <p:ext uri="{BB962C8B-B14F-4D97-AF65-F5344CB8AC3E}">
        <p14:creationId xmlns:p14="http://schemas.microsoft.com/office/powerpoint/2010/main" val="107647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16</a:t>
            </a:fld>
            <a:endParaRPr lang="nl-NL"/>
          </a:p>
        </p:txBody>
      </p:sp>
    </p:spTree>
    <p:extLst>
      <p:ext uri="{BB962C8B-B14F-4D97-AF65-F5344CB8AC3E}">
        <p14:creationId xmlns:p14="http://schemas.microsoft.com/office/powerpoint/2010/main" val="77334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17</a:t>
            </a:fld>
            <a:endParaRPr lang="nl-NL"/>
          </a:p>
        </p:txBody>
      </p:sp>
    </p:spTree>
    <p:extLst>
      <p:ext uri="{BB962C8B-B14F-4D97-AF65-F5344CB8AC3E}">
        <p14:creationId xmlns:p14="http://schemas.microsoft.com/office/powerpoint/2010/main" val="2718231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18</a:t>
            </a:fld>
            <a:endParaRPr lang="nl-NL"/>
          </a:p>
        </p:txBody>
      </p:sp>
    </p:spTree>
    <p:extLst>
      <p:ext uri="{BB962C8B-B14F-4D97-AF65-F5344CB8AC3E}">
        <p14:creationId xmlns:p14="http://schemas.microsoft.com/office/powerpoint/2010/main" val="1514261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503F8-5C8F-771E-A354-3DCE5233317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E008C73-0CB3-3547-BE0D-903A70892EE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693657C-F055-9CA7-02DC-0D48B02F487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11BCAF3-6B79-D9AD-46A9-67DD1BBFA8F0}"/>
              </a:ext>
            </a:extLst>
          </p:cNvPr>
          <p:cNvSpPr>
            <a:spLocks noGrp="1"/>
          </p:cNvSpPr>
          <p:nvPr>
            <p:ph type="sldNum" sz="quarter" idx="5"/>
          </p:nvPr>
        </p:nvSpPr>
        <p:spPr/>
        <p:txBody>
          <a:bodyPr/>
          <a:lstStyle/>
          <a:p>
            <a:fld id="{FFD7FC36-D5F9-4DC9-98BA-E3BEB9BE4185}" type="slidenum">
              <a:rPr lang="nl-NL" smtClean="0"/>
              <a:t>19</a:t>
            </a:fld>
            <a:endParaRPr lang="nl-NL"/>
          </a:p>
        </p:txBody>
      </p:sp>
    </p:spTree>
    <p:extLst>
      <p:ext uri="{BB962C8B-B14F-4D97-AF65-F5344CB8AC3E}">
        <p14:creationId xmlns:p14="http://schemas.microsoft.com/office/powerpoint/2010/main" val="33407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2</a:t>
            </a:fld>
            <a:endParaRPr lang="nl-NL"/>
          </a:p>
        </p:txBody>
      </p:sp>
    </p:spTree>
    <p:extLst>
      <p:ext uri="{BB962C8B-B14F-4D97-AF65-F5344CB8AC3E}">
        <p14:creationId xmlns:p14="http://schemas.microsoft.com/office/powerpoint/2010/main" val="1074843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EACC7-C66B-2C26-3554-7B85146398D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9BACB-5CB0-074F-97A1-205813629F6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41944DE-B565-6AEA-4200-E39EA73FD8A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36E435D-33CB-1C78-5B57-4D75F6926CCB}"/>
              </a:ext>
            </a:extLst>
          </p:cNvPr>
          <p:cNvSpPr>
            <a:spLocks noGrp="1"/>
          </p:cNvSpPr>
          <p:nvPr>
            <p:ph type="sldNum" sz="quarter" idx="5"/>
          </p:nvPr>
        </p:nvSpPr>
        <p:spPr/>
        <p:txBody>
          <a:bodyPr/>
          <a:lstStyle/>
          <a:p>
            <a:fld id="{FFD7FC36-D5F9-4DC9-98BA-E3BEB9BE4185}" type="slidenum">
              <a:rPr lang="nl-NL" smtClean="0"/>
              <a:t>20</a:t>
            </a:fld>
            <a:endParaRPr lang="nl-NL"/>
          </a:p>
        </p:txBody>
      </p:sp>
    </p:spTree>
    <p:extLst>
      <p:ext uri="{BB962C8B-B14F-4D97-AF65-F5344CB8AC3E}">
        <p14:creationId xmlns:p14="http://schemas.microsoft.com/office/powerpoint/2010/main" val="188861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3</a:t>
            </a:fld>
            <a:endParaRPr lang="nl-NL"/>
          </a:p>
        </p:txBody>
      </p:sp>
    </p:spTree>
    <p:extLst>
      <p:ext uri="{BB962C8B-B14F-4D97-AF65-F5344CB8AC3E}">
        <p14:creationId xmlns:p14="http://schemas.microsoft.com/office/powerpoint/2010/main" val="126896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4</a:t>
            </a:fld>
            <a:endParaRPr lang="nl-NL"/>
          </a:p>
        </p:txBody>
      </p:sp>
    </p:spTree>
    <p:extLst>
      <p:ext uri="{BB962C8B-B14F-4D97-AF65-F5344CB8AC3E}">
        <p14:creationId xmlns:p14="http://schemas.microsoft.com/office/powerpoint/2010/main" val="95838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5</a:t>
            </a:fld>
            <a:endParaRPr lang="nl-NL"/>
          </a:p>
        </p:txBody>
      </p:sp>
    </p:spTree>
    <p:extLst>
      <p:ext uri="{BB962C8B-B14F-4D97-AF65-F5344CB8AC3E}">
        <p14:creationId xmlns:p14="http://schemas.microsoft.com/office/powerpoint/2010/main" val="148754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077A7-EB91-623C-408B-B22FFCD053B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6CBF2A-7CF1-66BE-F2A5-257A1B75F67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9026025-B772-27D7-F794-7C0433C8DAF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6BE964B-40B9-F2B1-90A8-B4B65A556717}"/>
              </a:ext>
            </a:extLst>
          </p:cNvPr>
          <p:cNvSpPr>
            <a:spLocks noGrp="1"/>
          </p:cNvSpPr>
          <p:nvPr>
            <p:ph type="sldNum" sz="quarter" idx="5"/>
          </p:nvPr>
        </p:nvSpPr>
        <p:spPr/>
        <p:txBody>
          <a:bodyPr/>
          <a:lstStyle/>
          <a:p>
            <a:fld id="{FFD7FC36-D5F9-4DC9-98BA-E3BEB9BE4185}" type="slidenum">
              <a:rPr lang="nl-NL" smtClean="0"/>
              <a:t>6</a:t>
            </a:fld>
            <a:endParaRPr lang="nl-NL"/>
          </a:p>
        </p:txBody>
      </p:sp>
    </p:spTree>
    <p:extLst>
      <p:ext uri="{BB962C8B-B14F-4D97-AF65-F5344CB8AC3E}">
        <p14:creationId xmlns:p14="http://schemas.microsoft.com/office/powerpoint/2010/main" val="184100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7</a:t>
            </a:fld>
            <a:endParaRPr lang="nl-NL"/>
          </a:p>
        </p:txBody>
      </p:sp>
    </p:spTree>
    <p:extLst>
      <p:ext uri="{BB962C8B-B14F-4D97-AF65-F5344CB8AC3E}">
        <p14:creationId xmlns:p14="http://schemas.microsoft.com/office/powerpoint/2010/main" val="79691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D7FC36-D5F9-4DC9-98BA-E3BEB9BE4185}" type="slidenum">
              <a:rPr lang="nl-NL" smtClean="0"/>
              <a:t>8</a:t>
            </a:fld>
            <a:endParaRPr lang="nl-NL"/>
          </a:p>
        </p:txBody>
      </p:sp>
    </p:spTree>
    <p:extLst>
      <p:ext uri="{BB962C8B-B14F-4D97-AF65-F5344CB8AC3E}">
        <p14:creationId xmlns:p14="http://schemas.microsoft.com/office/powerpoint/2010/main" val="48877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FFD7FC36-D5F9-4DC9-98BA-E3BEB9BE4185}" type="slidenum">
              <a:rPr lang="nl-NL" smtClean="0"/>
              <a:t>9</a:t>
            </a:fld>
            <a:endParaRPr lang="nl-NL"/>
          </a:p>
        </p:txBody>
      </p:sp>
    </p:spTree>
    <p:extLst>
      <p:ext uri="{BB962C8B-B14F-4D97-AF65-F5344CB8AC3E}">
        <p14:creationId xmlns:p14="http://schemas.microsoft.com/office/powerpoint/2010/main" val="311222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CD72-E5CA-4291-812C-789D69B41C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CB6A5E0F-7AEC-4794-8721-1EAE2753F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C86B2F2A-CED2-4E56-B3C6-03E4373E7393}"/>
              </a:ext>
            </a:extLst>
          </p:cNvPr>
          <p:cNvSpPr>
            <a:spLocks noGrp="1"/>
          </p:cNvSpPr>
          <p:nvPr>
            <p:ph type="dt" sz="half" idx="10"/>
          </p:nvPr>
        </p:nvSpPr>
        <p:spPr/>
        <p:txBody>
          <a:bodyPr/>
          <a:lstStyle/>
          <a:p>
            <a:fld id="{138BAFF8-9E06-4E56-A34F-FBB3007B647E}" type="datetimeFigureOut">
              <a:rPr lang="nl-NL" smtClean="0"/>
              <a:t>17-9-2025</a:t>
            </a:fld>
            <a:endParaRPr lang="nl-NL"/>
          </a:p>
        </p:txBody>
      </p:sp>
      <p:sp>
        <p:nvSpPr>
          <p:cNvPr id="5" name="Footer Placeholder 4">
            <a:extLst>
              <a:ext uri="{FF2B5EF4-FFF2-40B4-BE49-F238E27FC236}">
                <a16:creationId xmlns:a16="http://schemas.microsoft.com/office/drawing/2014/main" id="{C60E8ECA-C2EB-48B5-8166-48E0956FAC0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3FABF26-7FC1-4F17-A69F-5C90050CCE42}"/>
              </a:ext>
            </a:extLst>
          </p:cNvPr>
          <p:cNvSpPr>
            <a:spLocks noGrp="1"/>
          </p:cNvSpPr>
          <p:nvPr>
            <p:ph type="sldNum" sz="quarter" idx="12"/>
          </p:nvPr>
        </p:nvSpPr>
        <p:spPr/>
        <p:txBody>
          <a:bodyPr/>
          <a:lstStyle/>
          <a:p>
            <a:fld id="{84C47BF5-4648-4DFD-BB43-1CA185E95946}" type="slidenum">
              <a:rPr lang="nl-NL" smtClean="0"/>
              <a:t>‹nr.›</a:t>
            </a:fld>
            <a:endParaRPr lang="nl-NL"/>
          </a:p>
        </p:txBody>
      </p:sp>
    </p:spTree>
    <p:extLst>
      <p:ext uri="{BB962C8B-B14F-4D97-AF65-F5344CB8AC3E}">
        <p14:creationId xmlns:p14="http://schemas.microsoft.com/office/powerpoint/2010/main" val="4122327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E51A-7449-477F-AED9-298A7068103B}"/>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A98FFEC8-9D71-4599-BA2C-D10A06A00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7CBD101-6C36-48D1-BC4A-2FC1DBED9440}"/>
              </a:ext>
            </a:extLst>
          </p:cNvPr>
          <p:cNvSpPr>
            <a:spLocks noGrp="1"/>
          </p:cNvSpPr>
          <p:nvPr>
            <p:ph type="dt" sz="half" idx="10"/>
          </p:nvPr>
        </p:nvSpPr>
        <p:spPr/>
        <p:txBody>
          <a:bodyPr/>
          <a:lstStyle/>
          <a:p>
            <a:fld id="{138BAFF8-9E06-4E56-A34F-FBB3007B647E}" type="datetimeFigureOut">
              <a:rPr lang="nl-NL" smtClean="0"/>
              <a:t>17-9-2025</a:t>
            </a:fld>
            <a:endParaRPr lang="nl-NL"/>
          </a:p>
        </p:txBody>
      </p:sp>
      <p:sp>
        <p:nvSpPr>
          <p:cNvPr id="5" name="Footer Placeholder 4">
            <a:extLst>
              <a:ext uri="{FF2B5EF4-FFF2-40B4-BE49-F238E27FC236}">
                <a16:creationId xmlns:a16="http://schemas.microsoft.com/office/drawing/2014/main" id="{5D7D049C-439E-4F27-9D6E-776BF4A9B11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59EE154-042D-4803-ABD1-7E531B66953C}"/>
              </a:ext>
            </a:extLst>
          </p:cNvPr>
          <p:cNvSpPr>
            <a:spLocks noGrp="1"/>
          </p:cNvSpPr>
          <p:nvPr>
            <p:ph type="sldNum" sz="quarter" idx="12"/>
          </p:nvPr>
        </p:nvSpPr>
        <p:spPr/>
        <p:txBody>
          <a:bodyPr/>
          <a:lstStyle/>
          <a:p>
            <a:fld id="{84C47BF5-4648-4DFD-BB43-1CA185E95946}" type="slidenum">
              <a:rPr lang="nl-NL" smtClean="0"/>
              <a:t>‹nr.›</a:t>
            </a:fld>
            <a:endParaRPr lang="nl-NL"/>
          </a:p>
        </p:txBody>
      </p:sp>
    </p:spTree>
    <p:extLst>
      <p:ext uri="{BB962C8B-B14F-4D97-AF65-F5344CB8AC3E}">
        <p14:creationId xmlns:p14="http://schemas.microsoft.com/office/powerpoint/2010/main" val="353692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A139E5-C720-4521-B1C7-D84915E046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60A7EB8E-E170-4A1B-8BD4-708183BD8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6075F3A3-DB91-4307-95D3-1CA92524180A}"/>
              </a:ext>
            </a:extLst>
          </p:cNvPr>
          <p:cNvSpPr>
            <a:spLocks noGrp="1"/>
          </p:cNvSpPr>
          <p:nvPr>
            <p:ph type="dt" sz="half" idx="10"/>
          </p:nvPr>
        </p:nvSpPr>
        <p:spPr/>
        <p:txBody>
          <a:bodyPr/>
          <a:lstStyle/>
          <a:p>
            <a:fld id="{138BAFF8-9E06-4E56-A34F-FBB3007B647E}" type="datetimeFigureOut">
              <a:rPr lang="nl-NL" smtClean="0"/>
              <a:t>17-9-2025</a:t>
            </a:fld>
            <a:endParaRPr lang="nl-NL"/>
          </a:p>
        </p:txBody>
      </p:sp>
      <p:sp>
        <p:nvSpPr>
          <p:cNvPr id="5" name="Footer Placeholder 4">
            <a:extLst>
              <a:ext uri="{FF2B5EF4-FFF2-40B4-BE49-F238E27FC236}">
                <a16:creationId xmlns:a16="http://schemas.microsoft.com/office/drawing/2014/main" id="{05AB1DAB-184E-4F53-8943-2911AB1C92E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015BF41-2444-4AAF-A918-A4E3E24B33B6}"/>
              </a:ext>
            </a:extLst>
          </p:cNvPr>
          <p:cNvSpPr>
            <a:spLocks noGrp="1"/>
          </p:cNvSpPr>
          <p:nvPr>
            <p:ph type="sldNum" sz="quarter" idx="12"/>
          </p:nvPr>
        </p:nvSpPr>
        <p:spPr/>
        <p:txBody>
          <a:bodyPr/>
          <a:lstStyle/>
          <a:p>
            <a:fld id="{84C47BF5-4648-4DFD-BB43-1CA185E95946}" type="slidenum">
              <a:rPr lang="nl-NL" smtClean="0"/>
              <a:t>‹nr.›</a:t>
            </a:fld>
            <a:endParaRPr lang="nl-NL"/>
          </a:p>
        </p:txBody>
      </p:sp>
    </p:spTree>
    <p:extLst>
      <p:ext uri="{BB962C8B-B14F-4D97-AF65-F5344CB8AC3E}">
        <p14:creationId xmlns:p14="http://schemas.microsoft.com/office/powerpoint/2010/main" val="1847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A701-92CE-405B-B05F-C14E3EF49DD8}"/>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D3B8182-BF4B-4FB2-ACF4-1CF1172CAB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A2C42FD-70AE-4118-81FC-628CF3669C88}"/>
              </a:ext>
            </a:extLst>
          </p:cNvPr>
          <p:cNvSpPr>
            <a:spLocks noGrp="1"/>
          </p:cNvSpPr>
          <p:nvPr>
            <p:ph type="dt" sz="half" idx="10"/>
          </p:nvPr>
        </p:nvSpPr>
        <p:spPr/>
        <p:txBody>
          <a:bodyPr/>
          <a:lstStyle/>
          <a:p>
            <a:fld id="{138BAFF8-9E06-4E56-A34F-FBB3007B647E}" type="datetimeFigureOut">
              <a:rPr lang="nl-NL" smtClean="0"/>
              <a:t>17-9-2025</a:t>
            </a:fld>
            <a:endParaRPr lang="nl-NL"/>
          </a:p>
        </p:txBody>
      </p:sp>
      <p:sp>
        <p:nvSpPr>
          <p:cNvPr id="5" name="Footer Placeholder 4">
            <a:extLst>
              <a:ext uri="{FF2B5EF4-FFF2-40B4-BE49-F238E27FC236}">
                <a16:creationId xmlns:a16="http://schemas.microsoft.com/office/drawing/2014/main" id="{6FDD0EE2-20C8-40D9-8599-DA1704135E4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3E2F2B2E-01DA-4B10-AC21-79DE85394CFE}"/>
              </a:ext>
            </a:extLst>
          </p:cNvPr>
          <p:cNvSpPr>
            <a:spLocks noGrp="1"/>
          </p:cNvSpPr>
          <p:nvPr>
            <p:ph type="sldNum" sz="quarter" idx="12"/>
          </p:nvPr>
        </p:nvSpPr>
        <p:spPr/>
        <p:txBody>
          <a:bodyPr/>
          <a:lstStyle/>
          <a:p>
            <a:fld id="{84C47BF5-4648-4DFD-BB43-1CA185E95946}" type="slidenum">
              <a:rPr lang="nl-NL" smtClean="0"/>
              <a:t>‹nr.›</a:t>
            </a:fld>
            <a:endParaRPr lang="nl-NL"/>
          </a:p>
        </p:txBody>
      </p:sp>
    </p:spTree>
    <p:extLst>
      <p:ext uri="{BB962C8B-B14F-4D97-AF65-F5344CB8AC3E}">
        <p14:creationId xmlns:p14="http://schemas.microsoft.com/office/powerpoint/2010/main" val="111118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63F2-7C44-48B3-8CE4-03F5EB791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2FF19F01-F844-48A0-B6FC-FED3673E08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3BC04E-5A41-43CF-85ED-4DA600F9F412}"/>
              </a:ext>
            </a:extLst>
          </p:cNvPr>
          <p:cNvSpPr>
            <a:spLocks noGrp="1"/>
          </p:cNvSpPr>
          <p:nvPr>
            <p:ph type="dt" sz="half" idx="10"/>
          </p:nvPr>
        </p:nvSpPr>
        <p:spPr/>
        <p:txBody>
          <a:bodyPr/>
          <a:lstStyle/>
          <a:p>
            <a:fld id="{138BAFF8-9E06-4E56-A34F-FBB3007B647E}" type="datetimeFigureOut">
              <a:rPr lang="nl-NL" smtClean="0"/>
              <a:t>17-9-2025</a:t>
            </a:fld>
            <a:endParaRPr lang="nl-NL"/>
          </a:p>
        </p:txBody>
      </p:sp>
      <p:sp>
        <p:nvSpPr>
          <p:cNvPr id="5" name="Footer Placeholder 4">
            <a:extLst>
              <a:ext uri="{FF2B5EF4-FFF2-40B4-BE49-F238E27FC236}">
                <a16:creationId xmlns:a16="http://schemas.microsoft.com/office/drawing/2014/main" id="{CC590154-0890-462D-BF39-6957A80DEAE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0D54E47-2F15-4245-A84F-F8F618ED7343}"/>
              </a:ext>
            </a:extLst>
          </p:cNvPr>
          <p:cNvSpPr>
            <a:spLocks noGrp="1"/>
          </p:cNvSpPr>
          <p:nvPr>
            <p:ph type="sldNum" sz="quarter" idx="12"/>
          </p:nvPr>
        </p:nvSpPr>
        <p:spPr/>
        <p:txBody>
          <a:bodyPr/>
          <a:lstStyle/>
          <a:p>
            <a:fld id="{84C47BF5-4648-4DFD-BB43-1CA185E95946}" type="slidenum">
              <a:rPr lang="nl-NL" smtClean="0"/>
              <a:t>‹nr.›</a:t>
            </a:fld>
            <a:endParaRPr lang="nl-NL"/>
          </a:p>
        </p:txBody>
      </p:sp>
    </p:spTree>
    <p:extLst>
      <p:ext uri="{BB962C8B-B14F-4D97-AF65-F5344CB8AC3E}">
        <p14:creationId xmlns:p14="http://schemas.microsoft.com/office/powerpoint/2010/main" val="3277661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08ED-1F7E-4592-890A-A5A26401D140}"/>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1253459-0014-48AF-A399-D660A2B2E8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1B06950F-442A-41DF-94AD-3B43D0B334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A5AC39A8-28AF-413A-9E34-83FFC3B80912}"/>
              </a:ext>
            </a:extLst>
          </p:cNvPr>
          <p:cNvSpPr>
            <a:spLocks noGrp="1"/>
          </p:cNvSpPr>
          <p:nvPr>
            <p:ph type="dt" sz="half" idx="10"/>
          </p:nvPr>
        </p:nvSpPr>
        <p:spPr/>
        <p:txBody>
          <a:bodyPr/>
          <a:lstStyle/>
          <a:p>
            <a:fld id="{138BAFF8-9E06-4E56-A34F-FBB3007B647E}" type="datetimeFigureOut">
              <a:rPr lang="nl-NL" smtClean="0"/>
              <a:t>17-9-2025</a:t>
            </a:fld>
            <a:endParaRPr lang="nl-NL"/>
          </a:p>
        </p:txBody>
      </p:sp>
      <p:sp>
        <p:nvSpPr>
          <p:cNvPr id="6" name="Footer Placeholder 5">
            <a:extLst>
              <a:ext uri="{FF2B5EF4-FFF2-40B4-BE49-F238E27FC236}">
                <a16:creationId xmlns:a16="http://schemas.microsoft.com/office/drawing/2014/main" id="{79FEEAED-056D-4DBD-B792-61B23EF5CB2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654DAC17-F7F2-4EF7-AC33-D2C979E8A036}"/>
              </a:ext>
            </a:extLst>
          </p:cNvPr>
          <p:cNvSpPr>
            <a:spLocks noGrp="1"/>
          </p:cNvSpPr>
          <p:nvPr>
            <p:ph type="sldNum" sz="quarter" idx="12"/>
          </p:nvPr>
        </p:nvSpPr>
        <p:spPr/>
        <p:txBody>
          <a:bodyPr/>
          <a:lstStyle/>
          <a:p>
            <a:fld id="{84C47BF5-4648-4DFD-BB43-1CA185E95946}" type="slidenum">
              <a:rPr lang="nl-NL" smtClean="0"/>
              <a:t>‹nr.›</a:t>
            </a:fld>
            <a:endParaRPr lang="nl-NL"/>
          </a:p>
        </p:txBody>
      </p:sp>
    </p:spTree>
    <p:extLst>
      <p:ext uri="{BB962C8B-B14F-4D97-AF65-F5344CB8AC3E}">
        <p14:creationId xmlns:p14="http://schemas.microsoft.com/office/powerpoint/2010/main" val="206816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2AFE-D2FF-48FF-B5F2-D57D6A81C48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DC5DE356-1037-4597-BCB9-9F313692F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C31D81-FE3C-4A2B-A275-9B16AABE25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C1F17185-B2F4-44C7-AC22-FBB5CF960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8621F4-5A92-4B9B-A669-2889F0D253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10C6189-BF2C-47B3-8C42-23F88763213D}"/>
              </a:ext>
            </a:extLst>
          </p:cNvPr>
          <p:cNvSpPr>
            <a:spLocks noGrp="1"/>
          </p:cNvSpPr>
          <p:nvPr>
            <p:ph type="dt" sz="half" idx="10"/>
          </p:nvPr>
        </p:nvSpPr>
        <p:spPr/>
        <p:txBody>
          <a:bodyPr/>
          <a:lstStyle/>
          <a:p>
            <a:fld id="{138BAFF8-9E06-4E56-A34F-FBB3007B647E}" type="datetimeFigureOut">
              <a:rPr lang="nl-NL" smtClean="0"/>
              <a:t>17-9-2025</a:t>
            </a:fld>
            <a:endParaRPr lang="nl-NL"/>
          </a:p>
        </p:txBody>
      </p:sp>
      <p:sp>
        <p:nvSpPr>
          <p:cNvPr id="8" name="Footer Placeholder 7">
            <a:extLst>
              <a:ext uri="{FF2B5EF4-FFF2-40B4-BE49-F238E27FC236}">
                <a16:creationId xmlns:a16="http://schemas.microsoft.com/office/drawing/2014/main" id="{A97947D5-8E80-465A-8E92-94439EE5F1B3}"/>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ABF87637-6F8A-4F87-B0B8-DF5E68CF053B}"/>
              </a:ext>
            </a:extLst>
          </p:cNvPr>
          <p:cNvSpPr>
            <a:spLocks noGrp="1"/>
          </p:cNvSpPr>
          <p:nvPr>
            <p:ph type="sldNum" sz="quarter" idx="12"/>
          </p:nvPr>
        </p:nvSpPr>
        <p:spPr/>
        <p:txBody>
          <a:bodyPr/>
          <a:lstStyle/>
          <a:p>
            <a:fld id="{84C47BF5-4648-4DFD-BB43-1CA185E95946}" type="slidenum">
              <a:rPr lang="nl-NL" smtClean="0"/>
              <a:t>‹nr.›</a:t>
            </a:fld>
            <a:endParaRPr lang="nl-NL"/>
          </a:p>
        </p:txBody>
      </p:sp>
    </p:spTree>
    <p:extLst>
      <p:ext uri="{BB962C8B-B14F-4D97-AF65-F5344CB8AC3E}">
        <p14:creationId xmlns:p14="http://schemas.microsoft.com/office/powerpoint/2010/main" val="6896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930C-6A81-4DCB-A013-7F12ABADDDB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F7789D2-1C66-4492-A4D2-C6C562757AC2}"/>
              </a:ext>
            </a:extLst>
          </p:cNvPr>
          <p:cNvSpPr>
            <a:spLocks noGrp="1"/>
          </p:cNvSpPr>
          <p:nvPr>
            <p:ph type="dt" sz="half" idx="10"/>
          </p:nvPr>
        </p:nvSpPr>
        <p:spPr/>
        <p:txBody>
          <a:bodyPr/>
          <a:lstStyle/>
          <a:p>
            <a:fld id="{138BAFF8-9E06-4E56-A34F-FBB3007B647E}" type="datetimeFigureOut">
              <a:rPr lang="nl-NL" smtClean="0"/>
              <a:t>17-9-2025</a:t>
            </a:fld>
            <a:endParaRPr lang="nl-NL"/>
          </a:p>
        </p:txBody>
      </p:sp>
      <p:sp>
        <p:nvSpPr>
          <p:cNvPr id="4" name="Footer Placeholder 3">
            <a:extLst>
              <a:ext uri="{FF2B5EF4-FFF2-40B4-BE49-F238E27FC236}">
                <a16:creationId xmlns:a16="http://schemas.microsoft.com/office/drawing/2014/main" id="{904F90B8-FE84-4888-9BF2-EBA0479368C4}"/>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93CA93E-D9FF-4F31-A3C4-A4FD23E6CB3C}"/>
              </a:ext>
            </a:extLst>
          </p:cNvPr>
          <p:cNvSpPr>
            <a:spLocks noGrp="1"/>
          </p:cNvSpPr>
          <p:nvPr>
            <p:ph type="sldNum" sz="quarter" idx="12"/>
          </p:nvPr>
        </p:nvSpPr>
        <p:spPr/>
        <p:txBody>
          <a:bodyPr/>
          <a:lstStyle/>
          <a:p>
            <a:fld id="{84C47BF5-4648-4DFD-BB43-1CA185E95946}" type="slidenum">
              <a:rPr lang="nl-NL" smtClean="0"/>
              <a:t>‹nr.›</a:t>
            </a:fld>
            <a:endParaRPr lang="nl-NL"/>
          </a:p>
        </p:txBody>
      </p:sp>
    </p:spTree>
    <p:extLst>
      <p:ext uri="{BB962C8B-B14F-4D97-AF65-F5344CB8AC3E}">
        <p14:creationId xmlns:p14="http://schemas.microsoft.com/office/powerpoint/2010/main" val="331546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AC6FA-718D-47BB-A052-02C3EA75DB65}"/>
              </a:ext>
            </a:extLst>
          </p:cNvPr>
          <p:cNvSpPr>
            <a:spLocks noGrp="1"/>
          </p:cNvSpPr>
          <p:nvPr>
            <p:ph type="dt" sz="half" idx="10"/>
          </p:nvPr>
        </p:nvSpPr>
        <p:spPr/>
        <p:txBody>
          <a:bodyPr/>
          <a:lstStyle/>
          <a:p>
            <a:fld id="{138BAFF8-9E06-4E56-A34F-FBB3007B647E}" type="datetimeFigureOut">
              <a:rPr lang="nl-NL" smtClean="0"/>
              <a:t>17-9-2025</a:t>
            </a:fld>
            <a:endParaRPr lang="nl-NL"/>
          </a:p>
        </p:txBody>
      </p:sp>
      <p:sp>
        <p:nvSpPr>
          <p:cNvPr id="3" name="Footer Placeholder 2">
            <a:extLst>
              <a:ext uri="{FF2B5EF4-FFF2-40B4-BE49-F238E27FC236}">
                <a16:creationId xmlns:a16="http://schemas.microsoft.com/office/drawing/2014/main" id="{01EB8E2A-116A-4AC1-9B15-BA6DDB6650CC}"/>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83F94FBC-FF72-42D6-B311-EA9FEBB611F8}"/>
              </a:ext>
            </a:extLst>
          </p:cNvPr>
          <p:cNvSpPr>
            <a:spLocks noGrp="1"/>
          </p:cNvSpPr>
          <p:nvPr>
            <p:ph type="sldNum" sz="quarter" idx="12"/>
          </p:nvPr>
        </p:nvSpPr>
        <p:spPr/>
        <p:txBody>
          <a:bodyPr/>
          <a:lstStyle/>
          <a:p>
            <a:fld id="{84C47BF5-4648-4DFD-BB43-1CA185E95946}" type="slidenum">
              <a:rPr lang="nl-NL" smtClean="0"/>
              <a:t>‹nr.›</a:t>
            </a:fld>
            <a:endParaRPr lang="nl-NL"/>
          </a:p>
        </p:txBody>
      </p:sp>
    </p:spTree>
    <p:extLst>
      <p:ext uri="{BB962C8B-B14F-4D97-AF65-F5344CB8AC3E}">
        <p14:creationId xmlns:p14="http://schemas.microsoft.com/office/powerpoint/2010/main" val="2570892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BF95-4BEB-4DCD-8EDF-09386F564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93E8AFD5-72F4-404F-B559-019B52DFDD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28356407-5897-4AF4-AD12-8606B5D3C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9B5A6B-8935-4B1B-8784-BEB2EC860496}"/>
              </a:ext>
            </a:extLst>
          </p:cNvPr>
          <p:cNvSpPr>
            <a:spLocks noGrp="1"/>
          </p:cNvSpPr>
          <p:nvPr>
            <p:ph type="dt" sz="half" idx="10"/>
          </p:nvPr>
        </p:nvSpPr>
        <p:spPr/>
        <p:txBody>
          <a:bodyPr/>
          <a:lstStyle/>
          <a:p>
            <a:fld id="{138BAFF8-9E06-4E56-A34F-FBB3007B647E}" type="datetimeFigureOut">
              <a:rPr lang="nl-NL" smtClean="0"/>
              <a:t>17-9-2025</a:t>
            </a:fld>
            <a:endParaRPr lang="nl-NL"/>
          </a:p>
        </p:txBody>
      </p:sp>
      <p:sp>
        <p:nvSpPr>
          <p:cNvPr id="6" name="Footer Placeholder 5">
            <a:extLst>
              <a:ext uri="{FF2B5EF4-FFF2-40B4-BE49-F238E27FC236}">
                <a16:creationId xmlns:a16="http://schemas.microsoft.com/office/drawing/2014/main" id="{0C8548E9-A9D0-4C65-A3E0-970079FDD92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8C21E65-151B-4016-A063-94FB21426F65}"/>
              </a:ext>
            </a:extLst>
          </p:cNvPr>
          <p:cNvSpPr>
            <a:spLocks noGrp="1"/>
          </p:cNvSpPr>
          <p:nvPr>
            <p:ph type="sldNum" sz="quarter" idx="12"/>
          </p:nvPr>
        </p:nvSpPr>
        <p:spPr/>
        <p:txBody>
          <a:bodyPr/>
          <a:lstStyle/>
          <a:p>
            <a:fld id="{84C47BF5-4648-4DFD-BB43-1CA185E95946}" type="slidenum">
              <a:rPr lang="nl-NL" smtClean="0"/>
              <a:t>‹nr.›</a:t>
            </a:fld>
            <a:endParaRPr lang="nl-NL"/>
          </a:p>
        </p:txBody>
      </p:sp>
    </p:spTree>
    <p:extLst>
      <p:ext uri="{BB962C8B-B14F-4D97-AF65-F5344CB8AC3E}">
        <p14:creationId xmlns:p14="http://schemas.microsoft.com/office/powerpoint/2010/main" val="352893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8B28-6EB8-4224-8EF0-A55F5C115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D56013AB-14B2-4AC6-BBC9-3CB93FFB57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984D1BF6-4A0D-4435-A35D-E0A3D65F7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BBE02-1192-4383-9FD2-852532CE281A}"/>
              </a:ext>
            </a:extLst>
          </p:cNvPr>
          <p:cNvSpPr>
            <a:spLocks noGrp="1"/>
          </p:cNvSpPr>
          <p:nvPr>
            <p:ph type="dt" sz="half" idx="10"/>
          </p:nvPr>
        </p:nvSpPr>
        <p:spPr/>
        <p:txBody>
          <a:bodyPr/>
          <a:lstStyle/>
          <a:p>
            <a:fld id="{138BAFF8-9E06-4E56-A34F-FBB3007B647E}" type="datetimeFigureOut">
              <a:rPr lang="nl-NL" smtClean="0"/>
              <a:t>17-9-2025</a:t>
            </a:fld>
            <a:endParaRPr lang="nl-NL"/>
          </a:p>
        </p:txBody>
      </p:sp>
      <p:sp>
        <p:nvSpPr>
          <p:cNvPr id="6" name="Footer Placeholder 5">
            <a:extLst>
              <a:ext uri="{FF2B5EF4-FFF2-40B4-BE49-F238E27FC236}">
                <a16:creationId xmlns:a16="http://schemas.microsoft.com/office/drawing/2014/main" id="{01F5B310-C23E-47C2-B729-9E75E42FD12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1383A2F-4723-4E65-9A8C-D07BC12C8174}"/>
              </a:ext>
            </a:extLst>
          </p:cNvPr>
          <p:cNvSpPr>
            <a:spLocks noGrp="1"/>
          </p:cNvSpPr>
          <p:nvPr>
            <p:ph type="sldNum" sz="quarter" idx="12"/>
          </p:nvPr>
        </p:nvSpPr>
        <p:spPr/>
        <p:txBody>
          <a:bodyPr/>
          <a:lstStyle/>
          <a:p>
            <a:fld id="{84C47BF5-4648-4DFD-BB43-1CA185E95946}" type="slidenum">
              <a:rPr lang="nl-NL" smtClean="0"/>
              <a:t>‹nr.›</a:t>
            </a:fld>
            <a:endParaRPr lang="nl-NL"/>
          </a:p>
        </p:txBody>
      </p:sp>
    </p:spTree>
    <p:extLst>
      <p:ext uri="{BB962C8B-B14F-4D97-AF65-F5344CB8AC3E}">
        <p14:creationId xmlns:p14="http://schemas.microsoft.com/office/powerpoint/2010/main" val="286906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6EEFA1-6BE1-4D07-9966-50E7539BA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08C8B524-9B7A-47F0-BF23-801943A3C2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6C37E6F8-7A1C-4D3F-A089-1DF5312D9E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BAFF8-9E06-4E56-A34F-FBB3007B647E}" type="datetimeFigureOut">
              <a:rPr lang="nl-NL" smtClean="0"/>
              <a:t>17-9-2025</a:t>
            </a:fld>
            <a:endParaRPr lang="nl-NL"/>
          </a:p>
        </p:txBody>
      </p:sp>
      <p:sp>
        <p:nvSpPr>
          <p:cNvPr id="5" name="Footer Placeholder 4">
            <a:extLst>
              <a:ext uri="{FF2B5EF4-FFF2-40B4-BE49-F238E27FC236}">
                <a16:creationId xmlns:a16="http://schemas.microsoft.com/office/drawing/2014/main" id="{597F0188-1A0C-447A-A87B-0DE81EFDC7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93E49C43-10A0-4243-B22B-42308647E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47BF5-4648-4DFD-BB43-1CA185E95946}" type="slidenum">
              <a:rPr lang="nl-NL" smtClean="0"/>
              <a:t>‹nr.›</a:t>
            </a:fld>
            <a:endParaRPr lang="nl-NL"/>
          </a:p>
        </p:txBody>
      </p:sp>
    </p:spTree>
    <p:extLst>
      <p:ext uri="{BB962C8B-B14F-4D97-AF65-F5344CB8AC3E}">
        <p14:creationId xmlns:p14="http://schemas.microsoft.com/office/powerpoint/2010/main" val="459433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A5A5-94CC-4F1D-9649-41E2AA45691F}"/>
              </a:ext>
            </a:extLst>
          </p:cNvPr>
          <p:cNvSpPr>
            <a:spLocks noGrp="1"/>
          </p:cNvSpPr>
          <p:nvPr>
            <p:ph type="ctrTitle"/>
          </p:nvPr>
        </p:nvSpPr>
        <p:spPr>
          <a:xfrm>
            <a:off x="1524000" y="1122363"/>
            <a:ext cx="9144000" cy="4397288"/>
          </a:xfrm>
        </p:spPr>
        <p:txBody>
          <a:bodyPr>
            <a:normAutofit/>
          </a:bodyPr>
          <a:lstStyle/>
          <a:p>
            <a:r>
              <a:rPr lang="nl-NL" noProof="0" dirty="0">
                <a:latin typeface="+mj-lt"/>
              </a:rPr>
              <a:t>Voorbij </a:t>
            </a:r>
            <a:r>
              <a:rPr lang="nl-NL" noProof="0" dirty="0" err="1">
                <a:latin typeface="+mj-lt"/>
              </a:rPr>
              <a:t>stoornisme</a:t>
            </a:r>
            <a:br>
              <a:rPr lang="nl-NL" noProof="0" dirty="0">
                <a:latin typeface="+mj-lt"/>
              </a:rPr>
            </a:br>
            <a:br>
              <a:rPr lang="nl-NL" noProof="0" dirty="0">
                <a:latin typeface="+mj-lt"/>
              </a:rPr>
            </a:br>
            <a:br>
              <a:rPr lang="nl-NL" noProof="0" dirty="0">
                <a:latin typeface="+mj-lt"/>
              </a:rPr>
            </a:br>
            <a:r>
              <a:rPr lang="nl-NL" sz="2800" noProof="0" dirty="0">
                <a:latin typeface="+mj-lt"/>
              </a:rPr>
              <a:t>Bram de Ridder, Branko van Hulst en Maria Groen-Blokhuis</a:t>
            </a:r>
          </a:p>
        </p:txBody>
      </p:sp>
    </p:spTree>
    <p:extLst>
      <p:ext uri="{BB962C8B-B14F-4D97-AF65-F5344CB8AC3E}">
        <p14:creationId xmlns:p14="http://schemas.microsoft.com/office/powerpoint/2010/main" val="418697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A7682E-1A88-48D6-B1C8-FE0317D3E1AC}"/>
              </a:ext>
            </a:extLst>
          </p:cNvPr>
          <p:cNvSpPr/>
          <p:nvPr/>
        </p:nvSpPr>
        <p:spPr>
          <a:xfrm>
            <a:off x="7629525" y="-233363"/>
            <a:ext cx="5486400" cy="7324725"/>
          </a:xfrm>
          <a:prstGeom prst="rect">
            <a:avLst/>
          </a:prstGeom>
          <a:solidFill>
            <a:srgbClr val="F5D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A85FD3-6FAA-4CD2-8636-821B312B0163}"/>
              </a:ext>
            </a:extLst>
          </p:cNvPr>
          <p:cNvSpPr>
            <a:spLocks noGrp="1"/>
          </p:cNvSpPr>
          <p:nvPr>
            <p:ph type="title"/>
          </p:nvPr>
        </p:nvSpPr>
        <p:spPr>
          <a:xfrm>
            <a:off x="838200" y="365125"/>
            <a:ext cx="11353800" cy="1325563"/>
          </a:xfrm>
        </p:spPr>
        <p:txBody>
          <a:bodyPr/>
          <a:lstStyle/>
          <a:p>
            <a:pPr algn="r"/>
            <a:r>
              <a:rPr lang="nl-NL" noProof="0" dirty="0" err="1">
                <a:solidFill>
                  <a:srgbClr val="939597"/>
                </a:solidFill>
                <a:latin typeface="+mj-lt"/>
              </a:rPr>
              <a:t>Decontextualisatie</a:t>
            </a:r>
            <a:endParaRPr lang="nl-NL" noProof="0" dirty="0">
              <a:solidFill>
                <a:srgbClr val="939597"/>
              </a:solidFill>
              <a:latin typeface="+mj-lt"/>
            </a:endParaRPr>
          </a:p>
        </p:txBody>
      </p:sp>
      <p:sp>
        <p:nvSpPr>
          <p:cNvPr id="3" name="Content Placeholder 2">
            <a:extLst>
              <a:ext uri="{FF2B5EF4-FFF2-40B4-BE49-F238E27FC236}">
                <a16:creationId xmlns:a16="http://schemas.microsoft.com/office/drawing/2014/main" id="{B16DCB38-0DF7-4B75-B0B5-76670922F3F9}"/>
              </a:ext>
            </a:extLst>
          </p:cNvPr>
          <p:cNvSpPr>
            <a:spLocks noGrp="1"/>
          </p:cNvSpPr>
          <p:nvPr>
            <p:ph idx="1"/>
          </p:nvPr>
        </p:nvSpPr>
        <p:spPr>
          <a:xfrm>
            <a:off x="838200" y="1825625"/>
            <a:ext cx="6153150" cy="4351338"/>
          </a:xfrm>
        </p:spPr>
        <p:txBody>
          <a:bodyPr>
            <a:normAutofit/>
          </a:bodyPr>
          <a:lstStyle/>
          <a:p>
            <a:pPr marL="0" indent="0">
              <a:buNone/>
            </a:pPr>
            <a:r>
              <a:rPr lang="nl-NL" sz="2000" i="1" noProof="0" dirty="0">
                <a:latin typeface="+mj-lt"/>
              </a:rPr>
              <a:t>Uit de DIVA komen onvoldoende aanwijzingen naar voren dat er sprake is van een levenslang patroon van ADHD-symptomen. In de volwassenheid scoort patiënte zowel voor aandachttekort (6/9) als voor hyperactiviteit (7/9) op voldoende criteria. Echter in de kindertijd scoort patiënte op onvoldoende criteria voor zowel aandachttekort (2/9) als hyperactiviteit (3/9). </a:t>
            </a:r>
            <a:r>
              <a:rPr lang="nl-NL" sz="2000" i="1" noProof="0" dirty="0">
                <a:solidFill>
                  <a:srgbClr val="CF5C78"/>
                </a:solidFill>
                <a:latin typeface="+mj-lt"/>
              </a:rPr>
              <a:t>Hierbij is vermeldenswaardig dat patiënte in een omgeving is opgegroeid waar veel structuur werd geboden.</a:t>
            </a:r>
            <a:r>
              <a:rPr lang="nl-NL" sz="2000" i="1" noProof="0" dirty="0">
                <a:latin typeface="+mj-lt"/>
              </a:rPr>
              <a:t> Hiermee lijkt het mogelijk dat in de kindertijd wel sprake was van ADHD, maar dat dit niet tot uiting kwam. Om deze reden kan ADHD niet volledig worden uitgesloten.</a:t>
            </a:r>
          </a:p>
        </p:txBody>
      </p:sp>
    </p:spTree>
    <p:extLst>
      <p:ext uri="{BB962C8B-B14F-4D97-AF65-F5344CB8AC3E}">
        <p14:creationId xmlns:p14="http://schemas.microsoft.com/office/powerpoint/2010/main" val="248325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CC612B-6824-4F4A-98D4-E2E774698FA4}"/>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12918" r="44894"/>
          <a:stretch>
            <a:fillRect/>
          </a:stretch>
        </p:blipFill>
        <p:spPr>
          <a:xfrm rot="5400000">
            <a:off x="2667000" y="-2666999"/>
            <a:ext cx="6857999" cy="12192000"/>
          </a:xfrm>
          <a:prstGeom prst="rect">
            <a:avLst/>
          </a:prstGeom>
        </p:spPr>
      </p:pic>
      <p:sp>
        <p:nvSpPr>
          <p:cNvPr id="2" name="Title 1">
            <a:extLst>
              <a:ext uri="{FF2B5EF4-FFF2-40B4-BE49-F238E27FC236}">
                <a16:creationId xmlns:a16="http://schemas.microsoft.com/office/drawing/2014/main" id="{5A19ABE6-7AF5-45AA-9311-65FADC487D5F}"/>
              </a:ext>
            </a:extLst>
          </p:cNvPr>
          <p:cNvSpPr>
            <a:spLocks noGrp="1"/>
          </p:cNvSpPr>
          <p:nvPr>
            <p:ph type="title"/>
          </p:nvPr>
        </p:nvSpPr>
        <p:spPr>
          <a:xfrm>
            <a:off x="1524000" y="554636"/>
            <a:ext cx="9144000" cy="1289154"/>
          </a:xfrm>
        </p:spPr>
        <p:txBody>
          <a:bodyPr vert="horz" lIns="91440" tIns="45720" rIns="91440" bIns="45720" rtlCol="0" anchor="b">
            <a:normAutofit/>
          </a:bodyPr>
          <a:lstStyle/>
          <a:p>
            <a:pPr algn="ctr"/>
            <a:r>
              <a:rPr lang="en-US" sz="6000" noProof="0" dirty="0" err="1">
                <a:solidFill>
                  <a:srgbClr val="FFFFFF"/>
                </a:solidFill>
              </a:rPr>
              <a:t>Decontextualisatie</a:t>
            </a:r>
            <a:r>
              <a:rPr lang="en-US" sz="6000" noProof="0" dirty="0">
                <a:solidFill>
                  <a:srgbClr val="FFFFFF"/>
                </a:solidFill>
              </a:rPr>
              <a:t>?</a:t>
            </a:r>
          </a:p>
        </p:txBody>
      </p:sp>
      <p:sp>
        <p:nvSpPr>
          <p:cNvPr id="3" name="Content Placeholder 2">
            <a:extLst>
              <a:ext uri="{FF2B5EF4-FFF2-40B4-BE49-F238E27FC236}">
                <a16:creationId xmlns:a16="http://schemas.microsoft.com/office/drawing/2014/main" id="{6C68FBEC-129C-4968-AB2B-17EC81935D4A}"/>
              </a:ext>
            </a:extLst>
          </p:cNvPr>
          <p:cNvSpPr>
            <a:spLocks noGrp="1"/>
          </p:cNvSpPr>
          <p:nvPr>
            <p:ph idx="1"/>
          </p:nvPr>
        </p:nvSpPr>
        <p:spPr>
          <a:xfrm>
            <a:off x="1524000" y="2278506"/>
            <a:ext cx="9144000" cy="2979294"/>
          </a:xfrm>
        </p:spPr>
        <p:txBody>
          <a:bodyPr vert="horz" lIns="91440" tIns="45720" rIns="91440" bIns="45720" rtlCol="0">
            <a:normAutofit/>
          </a:bodyPr>
          <a:lstStyle/>
          <a:p>
            <a:pPr marL="0" indent="0" algn="ctr">
              <a:buNone/>
            </a:pPr>
            <a:r>
              <a:rPr lang="en-US" sz="2400" dirty="0">
                <a:solidFill>
                  <a:srgbClr val="FFFFFF"/>
                </a:solidFill>
              </a:rPr>
              <a:t>Fleur</a:t>
            </a:r>
            <a:endParaRPr lang="en-US" sz="2400" noProof="0" dirty="0">
              <a:solidFill>
                <a:srgbClr val="FFFFFF"/>
              </a:solidFill>
            </a:endParaRPr>
          </a:p>
        </p:txBody>
      </p:sp>
    </p:spTree>
    <p:extLst>
      <p:ext uri="{BB962C8B-B14F-4D97-AF65-F5344CB8AC3E}">
        <p14:creationId xmlns:p14="http://schemas.microsoft.com/office/powerpoint/2010/main" val="11218186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A7682E-1A88-48D6-B1C8-FE0317D3E1AC}"/>
              </a:ext>
            </a:extLst>
          </p:cNvPr>
          <p:cNvSpPr/>
          <p:nvPr/>
        </p:nvSpPr>
        <p:spPr>
          <a:xfrm>
            <a:off x="7629525" y="-233363"/>
            <a:ext cx="5486400" cy="7324725"/>
          </a:xfrm>
          <a:prstGeom prst="rect">
            <a:avLst/>
          </a:prstGeom>
          <a:solidFill>
            <a:srgbClr val="F5D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68A85FD3-6FAA-4CD2-8636-821B312B0163}"/>
              </a:ext>
            </a:extLst>
          </p:cNvPr>
          <p:cNvSpPr>
            <a:spLocks noGrp="1"/>
          </p:cNvSpPr>
          <p:nvPr>
            <p:ph type="title"/>
          </p:nvPr>
        </p:nvSpPr>
        <p:spPr>
          <a:xfrm>
            <a:off x="838200" y="365125"/>
            <a:ext cx="10896600" cy="1325563"/>
          </a:xfrm>
        </p:spPr>
        <p:txBody>
          <a:bodyPr/>
          <a:lstStyle/>
          <a:p>
            <a:pPr algn="r"/>
            <a:r>
              <a:rPr lang="nl-NL" noProof="0" dirty="0">
                <a:solidFill>
                  <a:srgbClr val="939597"/>
                </a:solidFill>
                <a:latin typeface="+mj-lt"/>
              </a:rPr>
              <a:t>Rollenspel</a:t>
            </a:r>
          </a:p>
        </p:txBody>
      </p:sp>
      <p:sp>
        <p:nvSpPr>
          <p:cNvPr id="6" name="Tijdelijke aanduiding voor inhoud 5">
            <a:extLst>
              <a:ext uri="{FF2B5EF4-FFF2-40B4-BE49-F238E27FC236}">
                <a16:creationId xmlns:a16="http://schemas.microsoft.com/office/drawing/2014/main" id="{0BD78BD5-8663-A3F6-AAB2-BDE63A26E466}"/>
              </a:ext>
            </a:extLst>
          </p:cNvPr>
          <p:cNvSpPr>
            <a:spLocks noGrp="1"/>
          </p:cNvSpPr>
          <p:nvPr>
            <p:ph idx="1"/>
          </p:nvPr>
        </p:nvSpPr>
        <p:spPr>
          <a:xfrm>
            <a:off x="1116764" y="1690688"/>
            <a:ext cx="6318357" cy="4382674"/>
          </a:xfrm>
        </p:spPr>
        <p:txBody>
          <a:bodyPr>
            <a:normAutofit/>
          </a:bodyPr>
          <a:lstStyle/>
          <a:p>
            <a:pPr marL="0" indent="0">
              <a:buNone/>
            </a:pPr>
            <a:r>
              <a:rPr lang="nl-NL" sz="2000" dirty="0">
                <a:latin typeface="+mj-lt"/>
              </a:rPr>
              <a:t>Fleur (17) woont met beide ouders en drie broertjes. Ze heeft een paar goede vriendinnen en geeft normaal gesproken met plezier </a:t>
            </a:r>
            <a:r>
              <a:rPr lang="nl-NL" sz="2000" dirty="0" err="1">
                <a:latin typeface="+mj-lt"/>
              </a:rPr>
              <a:t>hockeyles</a:t>
            </a:r>
            <a:r>
              <a:rPr lang="nl-NL" sz="2000" dirty="0">
                <a:latin typeface="+mj-lt"/>
              </a:rPr>
              <a:t> aan jeugdteams; de kinderen zijn gek op haar en de vereniging is tevreden. Ze heeft sinds jonge leeftijd een intens gevoelsleven. Het afgelopen halfjaar heeft ze weinig energie en is ze snel boos, bovendien gaat ze al meer dan twee maanden niet naar school. Ouders zijn beiden overbelast, prikkelbaar en hebben veel ruzie. Ze overwegen al jaren een scheiding. Haar jongste broertje heeft driftbuien waarbij hij hard schreeuwt en soms dreigend overkomt. Zes weken geleden bezocht Fleur twee keer de SEH na een </a:t>
            </a:r>
            <a:r>
              <a:rPr lang="nl-NL" sz="2000" dirty="0" err="1">
                <a:latin typeface="+mj-lt"/>
              </a:rPr>
              <a:t>autointoxicatie</a:t>
            </a:r>
            <a:r>
              <a:rPr lang="nl-NL" sz="2000" dirty="0">
                <a:latin typeface="+mj-lt"/>
              </a:rPr>
              <a:t> met paracetamol; sindsdien is ze in zorg bij het IHT. </a:t>
            </a:r>
          </a:p>
          <a:p>
            <a:pPr marL="0" indent="0">
              <a:buNone/>
            </a:pPr>
            <a:r>
              <a:rPr lang="nl-NL" sz="2000" dirty="0">
                <a:latin typeface="+mj-lt"/>
              </a:rPr>
              <a:t>Dit gesprek is het laatste gesprek voorafgaand aan de overdracht naar de poli.</a:t>
            </a:r>
          </a:p>
          <a:p>
            <a:pPr marL="0" indent="0">
              <a:buNone/>
            </a:pPr>
            <a:endParaRPr lang="nl-NL" dirty="0"/>
          </a:p>
        </p:txBody>
      </p:sp>
    </p:spTree>
    <p:extLst>
      <p:ext uri="{BB962C8B-B14F-4D97-AF65-F5344CB8AC3E}">
        <p14:creationId xmlns:p14="http://schemas.microsoft.com/office/powerpoint/2010/main" val="368406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A7682E-1A88-48D6-B1C8-FE0317D3E1AC}"/>
              </a:ext>
            </a:extLst>
          </p:cNvPr>
          <p:cNvSpPr/>
          <p:nvPr/>
        </p:nvSpPr>
        <p:spPr>
          <a:xfrm>
            <a:off x="7629525" y="-233363"/>
            <a:ext cx="5486400" cy="7324725"/>
          </a:xfrm>
          <a:prstGeom prst="rect">
            <a:avLst/>
          </a:prstGeom>
          <a:solidFill>
            <a:srgbClr val="F5D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68A85FD3-6FAA-4CD2-8636-821B312B0163}"/>
              </a:ext>
            </a:extLst>
          </p:cNvPr>
          <p:cNvSpPr>
            <a:spLocks noGrp="1"/>
          </p:cNvSpPr>
          <p:nvPr>
            <p:ph type="title"/>
          </p:nvPr>
        </p:nvSpPr>
        <p:spPr>
          <a:xfrm>
            <a:off x="838200" y="365125"/>
            <a:ext cx="10896600" cy="1325563"/>
          </a:xfrm>
        </p:spPr>
        <p:txBody>
          <a:bodyPr/>
          <a:lstStyle/>
          <a:p>
            <a:pPr algn="r"/>
            <a:r>
              <a:rPr lang="nl-NL" noProof="0" dirty="0">
                <a:solidFill>
                  <a:srgbClr val="939597"/>
                </a:solidFill>
                <a:latin typeface="+mj-lt"/>
              </a:rPr>
              <a:t>Rollenspel</a:t>
            </a:r>
          </a:p>
        </p:txBody>
      </p:sp>
      <p:sp>
        <p:nvSpPr>
          <p:cNvPr id="6" name="Tijdelijke aanduiding voor inhoud 5">
            <a:extLst>
              <a:ext uri="{FF2B5EF4-FFF2-40B4-BE49-F238E27FC236}">
                <a16:creationId xmlns:a16="http://schemas.microsoft.com/office/drawing/2014/main" id="{0BD78BD5-8663-A3F6-AAB2-BDE63A26E466}"/>
              </a:ext>
            </a:extLst>
          </p:cNvPr>
          <p:cNvSpPr>
            <a:spLocks noGrp="1"/>
          </p:cNvSpPr>
          <p:nvPr>
            <p:ph idx="1"/>
          </p:nvPr>
        </p:nvSpPr>
        <p:spPr>
          <a:xfrm>
            <a:off x="457200" y="957527"/>
            <a:ext cx="6917961" cy="4351338"/>
          </a:xfrm>
        </p:spPr>
        <p:txBody>
          <a:bodyPr/>
          <a:lstStyle/>
          <a:p>
            <a:pPr marL="0" indent="0">
              <a:buNone/>
            </a:pPr>
            <a:r>
              <a:rPr lang="nl-NL" dirty="0">
                <a:latin typeface="+mj-lt"/>
              </a:rPr>
              <a:t>Fleur komt bij de psychiater</a:t>
            </a:r>
          </a:p>
          <a:p>
            <a:pPr marL="0" indent="0">
              <a:buNone/>
            </a:pPr>
            <a:endParaRPr lang="nl-NL" dirty="0">
              <a:latin typeface="+mj-lt"/>
            </a:endParaRPr>
          </a:p>
          <a:p>
            <a:r>
              <a:rPr lang="nl-NL" dirty="0">
                <a:latin typeface="+mj-lt"/>
              </a:rPr>
              <a:t>een stoorniswoord leidt gemakkelijk tot </a:t>
            </a:r>
            <a:r>
              <a:rPr lang="nl-NL" dirty="0" err="1">
                <a:latin typeface="+mj-lt"/>
              </a:rPr>
              <a:t>stoornisme</a:t>
            </a:r>
            <a:endParaRPr lang="nl-NL" dirty="0">
              <a:latin typeface="+mj-lt"/>
            </a:endParaRPr>
          </a:p>
          <a:p>
            <a:r>
              <a:rPr lang="nl-NL" dirty="0">
                <a:latin typeface="+mj-lt"/>
              </a:rPr>
              <a:t>rol van expertise</a:t>
            </a:r>
          </a:p>
          <a:p>
            <a:r>
              <a:rPr lang="nl-NL" dirty="0">
                <a:latin typeface="+mj-lt"/>
              </a:rPr>
              <a:t>autisme ziet er bij vrouwen anders uit</a:t>
            </a:r>
          </a:p>
        </p:txBody>
      </p:sp>
      <p:pic>
        <p:nvPicPr>
          <p:cNvPr id="3" name="Afbeelding 2">
            <a:extLst>
              <a:ext uri="{FF2B5EF4-FFF2-40B4-BE49-F238E27FC236}">
                <a16:creationId xmlns:a16="http://schemas.microsoft.com/office/drawing/2014/main" id="{288CADB5-B64E-6288-3EDA-66A4AF8E6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926" y="1729415"/>
            <a:ext cx="4350566" cy="4026807"/>
          </a:xfrm>
          <a:prstGeom prst="rect">
            <a:avLst/>
          </a:prstGeom>
        </p:spPr>
      </p:pic>
    </p:spTree>
    <p:extLst>
      <p:ext uri="{BB962C8B-B14F-4D97-AF65-F5344CB8AC3E}">
        <p14:creationId xmlns:p14="http://schemas.microsoft.com/office/powerpoint/2010/main" val="227526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4EB6-C0BE-4DD4-BB01-3833AD7FCEC4}"/>
              </a:ext>
            </a:extLst>
          </p:cNvPr>
          <p:cNvSpPr>
            <a:spLocks noGrp="1"/>
          </p:cNvSpPr>
          <p:nvPr>
            <p:ph type="title"/>
          </p:nvPr>
        </p:nvSpPr>
        <p:spPr/>
        <p:txBody>
          <a:bodyPr>
            <a:normAutofit/>
          </a:bodyPr>
          <a:lstStyle/>
          <a:p>
            <a:pPr algn="ctr"/>
            <a:r>
              <a:rPr lang="nl-NL" sz="4000" noProof="0" dirty="0">
                <a:latin typeface="+mj-lt"/>
              </a:rPr>
              <a:t>Minder weettaal, meer zoektaal</a:t>
            </a:r>
          </a:p>
        </p:txBody>
      </p:sp>
      <p:sp>
        <p:nvSpPr>
          <p:cNvPr id="4" name="Tekstvak 3">
            <a:extLst>
              <a:ext uri="{FF2B5EF4-FFF2-40B4-BE49-F238E27FC236}">
                <a16:creationId xmlns:a16="http://schemas.microsoft.com/office/drawing/2014/main" id="{BB964FB8-DF29-C148-B556-CBDA623C85D6}"/>
              </a:ext>
            </a:extLst>
          </p:cNvPr>
          <p:cNvSpPr txBox="1"/>
          <p:nvPr/>
        </p:nvSpPr>
        <p:spPr>
          <a:xfrm>
            <a:off x="838200" y="1594397"/>
            <a:ext cx="11126700" cy="461665"/>
          </a:xfrm>
          <a:prstGeom prst="rect">
            <a:avLst/>
          </a:prstGeom>
          <a:noFill/>
        </p:spPr>
        <p:txBody>
          <a:bodyPr wrap="none" rtlCol="0">
            <a:spAutoFit/>
          </a:bodyPr>
          <a:lstStyle/>
          <a:p>
            <a:r>
              <a:rPr lang="nl-NL" sz="2400" b="1" dirty="0">
                <a:latin typeface="+mj-lt"/>
              </a:rPr>
              <a:t>Weettaal: </a:t>
            </a:r>
            <a:r>
              <a:rPr lang="nl-NL" sz="2400" dirty="0">
                <a:latin typeface="+mj-lt"/>
              </a:rPr>
              <a:t>taal waarmee iets wordt ‘vast’ gesteld, een taal vol gesuggereerde zekerheden </a:t>
            </a:r>
          </a:p>
        </p:txBody>
      </p:sp>
      <p:sp>
        <p:nvSpPr>
          <p:cNvPr id="7" name="Tijdelijke aanduiding voor inhoud 6">
            <a:extLst>
              <a:ext uri="{FF2B5EF4-FFF2-40B4-BE49-F238E27FC236}">
                <a16:creationId xmlns:a16="http://schemas.microsoft.com/office/drawing/2014/main" id="{CE7B0B28-9C61-EDA9-7DD1-C3421F8F84A0}"/>
              </a:ext>
            </a:extLst>
          </p:cNvPr>
          <p:cNvSpPr>
            <a:spLocks noGrp="1"/>
          </p:cNvSpPr>
          <p:nvPr>
            <p:ph idx="1"/>
          </p:nvPr>
        </p:nvSpPr>
        <p:spPr>
          <a:xfrm>
            <a:off x="1385126" y="2540569"/>
            <a:ext cx="10515600" cy="4351338"/>
          </a:xfrm>
        </p:spPr>
        <p:txBody>
          <a:bodyPr/>
          <a:lstStyle/>
          <a:p>
            <a:pPr marL="0" indent="0">
              <a:buNone/>
            </a:pPr>
            <a:endParaRPr lang="nl-NL" dirty="0"/>
          </a:p>
        </p:txBody>
      </p:sp>
    </p:spTree>
    <p:extLst>
      <p:ext uri="{BB962C8B-B14F-4D97-AF65-F5344CB8AC3E}">
        <p14:creationId xmlns:p14="http://schemas.microsoft.com/office/powerpoint/2010/main" val="24635451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1D15A4-784D-754B-BC04-13676A47A61F}"/>
              </a:ext>
            </a:extLst>
          </p:cNvPr>
          <p:cNvSpPr>
            <a:spLocks noGrp="1"/>
          </p:cNvSpPr>
          <p:nvPr>
            <p:ph idx="1"/>
          </p:nvPr>
        </p:nvSpPr>
        <p:spPr>
          <a:xfrm>
            <a:off x="838200" y="1524001"/>
            <a:ext cx="10515600" cy="1325564"/>
          </a:xfrm>
        </p:spPr>
        <p:txBody>
          <a:bodyPr/>
          <a:lstStyle/>
          <a:p>
            <a:pPr marL="0" indent="0">
              <a:buNone/>
            </a:pPr>
            <a:r>
              <a:rPr lang="nl-NL" sz="2400" b="1" noProof="0" dirty="0">
                <a:latin typeface="+mj-lt"/>
              </a:rPr>
              <a:t>Zoektaal: </a:t>
            </a:r>
            <a:r>
              <a:rPr lang="nl-NL" sz="2400" noProof="0" dirty="0">
                <a:latin typeface="+mj-lt"/>
              </a:rPr>
              <a:t>taal die het oordeel, het zeker-weten opschort, waarin gewerkt wordt met voorlopige concepten en verklaringen en die open staat voor alternatieve ideeën</a:t>
            </a:r>
          </a:p>
          <a:p>
            <a:pPr marL="0" indent="0">
              <a:buNone/>
            </a:pPr>
            <a:endParaRPr lang="nl-NL" noProof="0" dirty="0"/>
          </a:p>
        </p:txBody>
      </p:sp>
      <p:sp>
        <p:nvSpPr>
          <p:cNvPr id="4" name="Title 1">
            <a:extLst>
              <a:ext uri="{FF2B5EF4-FFF2-40B4-BE49-F238E27FC236}">
                <a16:creationId xmlns:a16="http://schemas.microsoft.com/office/drawing/2014/main" id="{05AE2B90-FF01-DD45-914B-C460E37D820C}"/>
              </a:ext>
            </a:extLst>
          </p:cNvPr>
          <p:cNvSpPr>
            <a:spLocks noGrp="1"/>
          </p:cNvSpPr>
          <p:nvPr>
            <p:ph type="title"/>
          </p:nvPr>
        </p:nvSpPr>
        <p:spPr>
          <a:xfrm>
            <a:off x="838200" y="365125"/>
            <a:ext cx="10515600" cy="1325563"/>
          </a:xfrm>
        </p:spPr>
        <p:txBody>
          <a:bodyPr>
            <a:normAutofit/>
          </a:bodyPr>
          <a:lstStyle/>
          <a:p>
            <a:pPr algn="ctr"/>
            <a:r>
              <a:rPr lang="nl-NL" sz="4000" noProof="0" dirty="0">
                <a:latin typeface="+mj-lt"/>
              </a:rPr>
              <a:t>Minder weettaal, meer zoektaal</a:t>
            </a:r>
          </a:p>
        </p:txBody>
      </p:sp>
      <p:sp>
        <p:nvSpPr>
          <p:cNvPr id="5" name="Tekstvak 4">
            <a:extLst>
              <a:ext uri="{FF2B5EF4-FFF2-40B4-BE49-F238E27FC236}">
                <a16:creationId xmlns:a16="http://schemas.microsoft.com/office/drawing/2014/main" id="{7C05AF01-29BF-7B44-8EF0-3B52A958C5E8}"/>
              </a:ext>
            </a:extLst>
          </p:cNvPr>
          <p:cNvSpPr txBox="1"/>
          <p:nvPr/>
        </p:nvSpPr>
        <p:spPr>
          <a:xfrm>
            <a:off x="838200" y="3475826"/>
            <a:ext cx="2145524" cy="461665"/>
          </a:xfrm>
          <a:prstGeom prst="rect">
            <a:avLst/>
          </a:prstGeom>
          <a:noFill/>
        </p:spPr>
        <p:txBody>
          <a:bodyPr wrap="none" rtlCol="0">
            <a:spAutoFit/>
          </a:bodyPr>
          <a:lstStyle/>
          <a:p>
            <a:r>
              <a:rPr lang="nl-NL" sz="2400" dirty="0">
                <a:latin typeface="+mj-lt"/>
              </a:rPr>
              <a:t>twee suggesties</a:t>
            </a:r>
          </a:p>
        </p:txBody>
      </p:sp>
    </p:spTree>
    <p:extLst>
      <p:ext uri="{BB962C8B-B14F-4D97-AF65-F5344CB8AC3E}">
        <p14:creationId xmlns:p14="http://schemas.microsoft.com/office/powerpoint/2010/main" val="241719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93F1940-453B-374E-B321-1165C9041499}"/>
              </a:ext>
            </a:extLst>
          </p:cNvPr>
          <p:cNvSpPr>
            <a:spLocks noGrp="1"/>
          </p:cNvSpPr>
          <p:nvPr>
            <p:ph idx="1"/>
          </p:nvPr>
        </p:nvSpPr>
        <p:spPr>
          <a:xfrm>
            <a:off x="838200" y="1594398"/>
            <a:ext cx="10515600" cy="4351338"/>
          </a:xfrm>
        </p:spPr>
        <p:txBody>
          <a:bodyPr/>
          <a:lstStyle/>
          <a:p>
            <a:pPr marL="0" indent="0">
              <a:buNone/>
            </a:pPr>
            <a:r>
              <a:rPr lang="nl-NL" noProof="0" dirty="0">
                <a:latin typeface="+mj-lt"/>
              </a:rPr>
              <a:t>1. Spreek niet misplaatst over causaliteit </a:t>
            </a:r>
          </a:p>
          <a:p>
            <a:pPr marL="0" indent="0">
              <a:buNone/>
            </a:pPr>
            <a:endParaRPr lang="nl-NL" noProof="0" dirty="0">
              <a:latin typeface="+mj-lt"/>
            </a:endParaRPr>
          </a:p>
          <a:p>
            <a:pPr marL="0" indent="0">
              <a:buNone/>
            </a:pPr>
            <a:r>
              <a:rPr lang="nl-NL" i="1" noProof="0" dirty="0">
                <a:latin typeface="+mj-lt"/>
              </a:rPr>
              <a:t>Vat een term samen wat ik zie of veroorzaakt de term wat ik zie?</a:t>
            </a:r>
          </a:p>
          <a:p>
            <a:pPr marL="0" indent="0">
              <a:buNone/>
            </a:pPr>
            <a:endParaRPr lang="nl-NL" i="1" noProof="0" dirty="0">
              <a:latin typeface="+mj-lt"/>
            </a:endParaRPr>
          </a:p>
        </p:txBody>
      </p:sp>
      <p:sp>
        <p:nvSpPr>
          <p:cNvPr id="6" name="Title 1">
            <a:extLst>
              <a:ext uri="{FF2B5EF4-FFF2-40B4-BE49-F238E27FC236}">
                <a16:creationId xmlns:a16="http://schemas.microsoft.com/office/drawing/2014/main" id="{05FE971F-1039-814C-84EE-78FD278297EF}"/>
              </a:ext>
            </a:extLst>
          </p:cNvPr>
          <p:cNvSpPr>
            <a:spLocks noGrp="1"/>
          </p:cNvSpPr>
          <p:nvPr>
            <p:ph type="title"/>
          </p:nvPr>
        </p:nvSpPr>
        <p:spPr/>
        <p:txBody>
          <a:bodyPr>
            <a:normAutofit/>
          </a:bodyPr>
          <a:lstStyle/>
          <a:p>
            <a:pPr algn="ctr"/>
            <a:r>
              <a:rPr lang="nl-NL" sz="4000" noProof="0" dirty="0">
                <a:latin typeface="+mj-lt"/>
              </a:rPr>
              <a:t>Minder weettaal, meer zoektaal</a:t>
            </a:r>
          </a:p>
        </p:txBody>
      </p:sp>
    </p:spTree>
    <p:extLst>
      <p:ext uri="{BB962C8B-B14F-4D97-AF65-F5344CB8AC3E}">
        <p14:creationId xmlns:p14="http://schemas.microsoft.com/office/powerpoint/2010/main" val="410781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892F9F0-ECCA-2B44-AB78-91B6DF7AA3F8}"/>
              </a:ext>
            </a:extLst>
          </p:cNvPr>
          <p:cNvSpPr>
            <a:spLocks noGrp="1"/>
          </p:cNvSpPr>
          <p:nvPr>
            <p:ph idx="1"/>
          </p:nvPr>
        </p:nvSpPr>
        <p:spPr>
          <a:xfrm>
            <a:off x="838200" y="1825625"/>
            <a:ext cx="11038490" cy="4351338"/>
          </a:xfrm>
        </p:spPr>
        <p:txBody>
          <a:bodyPr>
            <a:noAutofit/>
          </a:bodyPr>
          <a:lstStyle/>
          <a:p>
            <a:pPr marL="0" indent="0">
              <a:buNone/>
            </a:pPr>
            <a:r>
              <a:rPr lang="nl-NL" noProof="0" dirty="0">
                <a:latin typeface="+mj-lt"/>
              </a:rPr>
              <a:t>2. Formuleer dynamisch in plaats van statisch</a:t>
            </a:r>
          </a:p>
          <a:p>
            <a:pPr marL="0" indent="0">
              <a:buNone/>
            </a:pPr>
            <a:endParaRPr lang="nl-NL" noProof="0" dirty="0">
              <a:latin typeface="+mj-lt"/>
            </a:endParaRPr>
          </a:p>
          <a:p>
            <a:pPr marL="0" indent="0">
              <a:buNone/>
            </a:pPr>
            <a:endParaRPr lang="nl-NL" noProof="0" dirty="0">
              <a:latin typeface="+mj-lt"/>
            </a:endParaRPr>
          </a:p>
          <a:p>
            <a:pPr marL="0" indent="0">
              <a:buNone/>
            </a:pPr>
            <a:endParaRPr lang="nl-NL" noProof="0" dirty="0">
              <a:latin typeface="+mj-lt"/>
            </a:endParaRPr>
          </a:p>
          <a:p>
            <a:pPr marL="0" indent="0">
              <a:buNone/>
            </a:pPr>
            <a:endParaRPr lang="nl-NL" noProof="0" dirty="0">
              <a:latin typeface="+mj-lt"/>
            </a:endParaRPr>
          </a:p>
          <a:p>
            <a:pPr marL="0" indent="0">
              <a:buNone/>
            </a:pPr>
            <a:r>
              <a:rPr lang="nl-NL" noProof="0" dirty="0" err="1">
                <a:latin typeface="+mj-lt"/>
              </a:rPr>
              <a:t>superongeconcentreerd</a:t>
            </a:r>
            <a:r>
              <a:rPr lang="nl-NL" noProof="0" dirty="0">
                <a:latin typeface="+mj-lt"/>
              </a:rPr>
              <a:t>                                             supergeconcentreerd</a:t>
            </a:r>
          </a:p>
          <a:p>
            <a:pPr marL="0" indent="0">
              <a:buNone/>
            </a:pPr>
            <a:endParaRPr lang="nl-NL" noProof="0" dirty="0">
              <a:latin typeface="+mj-lt"/>
            </a:endParaRPr>
          </a:p>
          <a:p>
            <a:pPr marL="0" indent="0">
              <a:buNone/>
            </a:pPr>
            <a:r>
              <a:rPr lang="nl-NL" sz="2400" noProof="0" dirty="0">
                <a:latin typeface="+mj-lt"/>
              </a:rPr>
              <a:t>Niet: je hebt ADHD wat betekent dat je vaak ongeconcentreerd bent</a:t>
            </a:r>
          </a:p>
          <a:p>
            <a:pPr marL="0" indent="0">
              <a:buNone/>
            </a:pPr>
            <a:r>
              <a:rPr lang="nl-NL" sz="2400" noProof="0" dirty="0">
                <a:latin typeface="+mj-lt"/>
              </a:rPr>
              <a:t>Wellicht beter: op wat voor momenten heb je met name ADHD? En wanneer niet?</a:t>
            </a:r>
          </a:p>
        </p:txBody>
      </p:sp>
      <p:sp>
        <p:nvSpPr>
          <p:cNvPr id="6" name="Title 1">
            <a:extLst>
              <a:ext uri="{FF2B5EF4-FFF2-40B4-BE49-F238E27FC236}">
                <a16:creationId xmlns:a16="http://schemas.microsoft.com/office/drawing/2014/main" id="{9882DCBE-2BCA-CB46-A895-FDF4A26C0BAA}"/>
              </a:ext>
            </a:extLst>
          </p:cNvPr>
          <p:cNvSpPr txBox="1">
            <a:spLocks/>
          </p:cNvSpPr>
          <p:nvPr/>
        </p:nvSpPr>
        <p:spPr>
          <a:xfrm>
            <a:off x="9906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Minder </a:t>
            </a:r>
            <a:r>
              <a:rPr lang="en-US" sz="4000" dirty="0" err="1"/>
              <a:t>weettaal</a:t>
            </a:r>
            <a:r>
              <a:rPr lang="en-US" sz="4000" dirty="0"/>
              <a:t>, </a:t>
            </a:r>
            <a:r>
              <a:rPr lang="en-US" sz="4000" dirty="0" err="1"/>
              <a:t>meer</a:t>
            </a:r>
            <a:r>
              <a:rPr lang="en-US" sz="4000" dirty="0"/>
              <a:t> </a:t>
            </a:r>
            <a:r>
              <a:rPr lang="en-US" sz="4000" dirty="0" err="1"/>
              <a:t>zoektaal</a:t>
            </a:r>
            <a:endParaRPr lang="nl-NL" sz="4000" dirty="0"/>
          </a:p>
        </p:txBody>
      </p:sp>
      <p:pic>
        <p:nvPicPr>
          <p:cNvPr id="4" name="Afbeelding 3">
            <a:extLst>
              <a:ext uri="{FF2B5EF4-FFF2-40B4-BE49-F238E27FC236}">
                <a16:creationId xmlns:a16="http://schemas.microsoft.com/office/drawing/2014/main" id="{B187577E-2184-428E-8D1A-41295A6E5FA8}"/>
              </a:ext>
            </a:extLst>
          </p:cNvPr>
          <p:cNvPicPr>
            <a:picLocks noChangeAspect="1"/>
          </p:cNvPicPr>
          <p:nvPr/>
        </p:nvPicPr>
        <p:blipFill rotWithShape="1">
          <a:blip r:embed="rId3">
            <a:extLst>
              <a:ext uri="{28A0092B-C50C-407E-A947-70E740481C1C}">
                <a14:useLocalDpi xmlns:a14="http://schemas.microsoft.com/office/drawing/2010/main" val="0"/>
              </a:ext>
            </a:extLst>
          </a:blip>
          <a:srcRect t="23129" b="19225"/>
          <a:stretch/>
        </p:blipFill>
        <p:spPr>
          <a:xfrm>
            <a:off x="4111672" y="2390872"/>
            <a:ext cx="4328415" cy="1764000"/>
          </a:xfrm>
          <a:prstGeom prst="rect">
            <a:avLst/>
          </a:prstGeom>
        </p:spPr>
      </p:pic>
      <p:sp>
        <p:nvSpPr>
          <p:cNvPr id="2" name="Tekstvak 1">
            <a:extLst>
              <a:ext uri="{FF2B5EF4-FFF2-40B4-BE49-F238E27FC236}">
                <a16:creationId xmlns:a16="http://schemas.microsoft.com/office/drawing/2014/main" id="{656C7023-A4B8-1C8A-C55A-8134045B994E}"/>
              </a:ext>
            </a:extLst>
          </p:cNvPr>
          <p:cNvSpPr txBox="1"/>
          <p:nvPr/>
        </p:nvSpPr>
        <p:spPr>
          <a:xfrm>
            <a:off x="5036245" y="4154872"/>
            <a:ext cx="2642400" cy="646331"/>
          </a:xfrm>
          <a:prstGeom prst="rect">
            <a:avLst/>
          </a:prstGeom>
          <a:noFill/>
        </p:spPr>
        <p:txBody>
          <a:bodyPr wrap="square" rtlCol="0">
            <a:spAutoFit/>
          </a:bodyPr>
          <a:lstStyle/>
          <a:p>
            <a:r>
              <a:rPr lang="nl-NL" sz="3600" b="1" dirty="0">
                <a:solidFill>
                  <a:srgbClr val="FF0000"/>
                </a:solidFill>
              </a:rPr>
              <a:t>TOESTAND</a:t>
            </a:r>
          </a:p>
        </p:txBody>
      </p:sp>
    </p:spTree>
    <p:extLst>
      <p:ext uri="{BB962C8B-B14F-4D97-AF65-F5344CB8AC3E}">
        <p14:creationId xmlns:p14="http://schemas.microsoft.com/office/powerpoint/2010/main" val="275088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71C1-5CE5-0B43-B543-936D38CF9A38}"/>
              </a:ext>
            </a:extLst>
          </p:cNvPr>
          <p:cNvSpPr>
            <a:spLocks noGrp="1"/>
          </p:cNvSpPr>
          <p:nvPr>
            <p:ph type="title"/>
          </p:nvPr>
        </p:nvSpPr>
        <p:spPr/>
        <p:txBody>
          <a:bodyPr/>
          <a:lstStyle/>
          <a:p>
            <a:r>
              <a:rPr lang="nl-NL" dirty="0"/>
              <a:t>O</a:t>
            </a:r>
            <a:r>
              <a:rPr lang="nl-NL" noProof="0" dirty="0" err="1"/>
              <a:t>pdracht</a:t>
            </a:r>
            <a:endParaRPr lang="nl-NL" noProof="0" dirty="0"/>
          </a:p>
        </p:txBody>
      </p:sp>
      <p:sp>
        <p:nvSpPr>
          <p:cNvPr id="3" name="Content Placeholder 2">
            <a:extLst>
              <a:ext uri="{FF2B5EF4-FFF2-40B4-BE49-F238E27FC236}">
                <a16:creationId xmlns:a16="http://schemas.microsoft.com/office/drawing/2014/main" id="{DBFA5B1F-B2FE-199D-FACC-5C3F45F1DD9C}"/>
              </a:ext>
            </a:extLst>
          </p:cNvPr>
          <p:cNvSpPr>
            <a:spLocks noGrp="1"/>
          </p:cNvSpPr>
          <p:nvPr>
            <p:ph idx="1"/>
          </p:nvPr>
        </p:nvSpPr>
        <p:spPr/>
        <p:txBody>
          <a:bodyPr/>
          <a:lstStyle/>
          <a:p>
            <a:r>
              <a:rPr lang="nl-NL" noProof="0" dirty="0">
                <a:latin typeface="+mj-lt"/>
              </a:rPr>
              <a:t>Ga in gesprek met je buurman/vrouw/persoon</a:t>
            </a:r>
          </a:p>
          <a:p>
            <a:r>
              <a:rPr lang="nl-NL" dirty="0">
                <a:latin typeface="+mj-lt"/>
              </a:rPr>
              <a:t>Herken je voorbeelden van weettaal rond psychisch lijden uit je eigen leven?</a:t>
            </a:r>
            <a:endParaRPr lang="nl-NL" noProof="0" dirty="0">
              <a:latin typeface="+mj-lt"/>
            </a:endParaRPr>
          </a:p>
          <a:p>
            <a:r>
              <a:rPr lang="nl-NL" noProof="0" dirty="0">
                <a:latin typeface="+mj-lt"/>
              </a:rPr>
              <a:t>Deel ervaringen waarbij weettaal voordelen had</a:t>
            </a:r>
          </a:p>
          <a:p>
            <a:r>
              <a:rPr lang="nl-NL" noProof="0" dirty="0">
                <a:latin typeface="+mj-lt"/>
              </a:rPr>
              <a:t>Deel ervaringen waarbij weettaal in de weg leek te zitten</a:t>
            </a:r>
          </a:p>
          <a:p>
            <a:r>
              <a:rPr lang="nl-NL" dirty="0">
                <a:latin typeface="+mj-lt"/>
              </a:rPr>
              <a:t>Probeer samen zoektaal te vinden voor de laatste situatie</a:t>
            </a:r>
          </a:p>
        </p:txBody>
      </p:sp>
    </p:spTree>
    <p:extLst>
      <p:ext uri="{BB962C8B-B14F-4D97-AF65-F5344CB8AC3E}">
        <p14:creationId xmlns:p14="http://schemas.microsoft.com/office/powerpoint/2010/main" val="1696799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44F6-5AC9-4B4E-2554-B420A4380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9E6C70-B295-24EB-AD6B-F8B0DDFD0000}"/>
              </a:ext>
            </a:extLst>
          </p:cNvPr>
          <p:cNvSpPr>
            <a:spLocks noGrp="1"/>
          </p:cNvSpPr>
          <p:nvPr>
            <p:ph type="title"/>
          </p:nvPr>
        </p:nvSpPr>
        <p:spPr/>
        <p:txBody>
          <a:bodyPr/>
          <a:lstStyle/>
          <a:p>
            <a:r>
              <a:rPr lang="nl-NL" dirty="0"/>
              <a:t>Plenaire terugkoppeling</a:t>
            </a:r>
            <a:endParaRPr lang="nl-NL" noProof="0" dirty="0"/>
          </a:p>
        </p:txBody>
      </p:sp>
      <p:sp>
        <p:nvSpPr>
          <p:cNvPr id="3" name="Content Placeholder 2">
            <a:extLst>
              <a:ext uri="{FF2B5EF4-FFF2-40B4-BE49-F238E27FC236}">
                <a16:creationId xmlns:a16="http://schemas.microsoft.com/office/drawing/2014/main" id="{0052BFE7-26F8-543B-1379-74F8FF717DEB}"/>
              </a:ext>
            </a:extLst>
          </p:cNvPr>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123966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4BB05-6E4F-4803-ABDD-CB1CF2A364F4}"/>
              </a:ext>
            </a:extLst>
          </p:cNvPr>
          <p:cNvSpPr>
            <a:spLocks noGrp="1"/>
          </p:cNvSpPr>
          <p:nvPr>
            <p:ph type="title"/>
          </p:nvPr>
        </p:nvSpPr>
        <p:spPr/>
        <p:txBody>
          <a:bodyPr/>
          <a:lstStyle/>
          <a:p>
            <a:endParaRPr lang="nl-NL" noProof="0" dirty="0"/>
          </a:p>
        </p:txBody>
      </p:sp>
      <p:sp>
        <p:nvSpPr>
          <p:cNvPr id="3" name="Tijdelijke aanduiding voor inhoud 2">
            <a:extLst>
              <a:ext uri="{FF2B5EF4-FFF2-40B4-BE49-F238E27FC236}">
                <a16:creationId xmlns:a16="http://schemas.microsoft.com/office/drawing/2014/main" id="{3FE835BE-DAB8-418C-ABF8-B429D370C71C}"/>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F55687C5-612D-4E8B-ACD6-913002EB9AA9}"/>
              </a:ext>
            </a:extLst>
          </p:cNvPr>
          <p:cNvPicPr>
            <a:picLocks noChangeAspect="1"/>
          </p:cNvPicPr>
          <p:nvPr/>
        </p:nvPicPr>
        <p:blipFill>
          <a:blip r:embed="rId3"/>
          <a:stretch>
            <a:fillRect/>
          </a:stretch>
        </p:blipFill>
        <p:spPr>
          <a:xfrm>
            <a:off x="368311" y="2209694"/>
            <a:ext cx="11455377" cy="2438611"/>
          </a:xfrm>
          <a:prstGeom prst="rect">
            <a:avLst/>
          </a:prstGeom>
        </p:spPr>
      </p:pic>
    </p:spTree>
    <p:extLst>
      <p:ext uri="{BB962C8B-B14F-4D97-AF65-F5344CB8AC3E}">
        <p14:creationId xmlns:p14="http://schemas.microsoft.com/office/powerpoint/2010/main" val="2249268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B1D4-62C5-6D0E-F443-A044C46FD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5736D-4675-4294-8795-1E032184F52D}"/>
              </a:ext>
            </a:extLst>
          </p:cNvPr>
          <p:cNvSpPr>
            <a:spLocks noGrp="1"/>
          </p:cNvSpPr>
          <p:nvPr>
            <p:ph type="title"/>
          </p:nvPr>
        </p:nvSpPr>
        <p:spPr/>
        <p:txBody>
          <a:bodyPr/>
          <a:lstStyle/>
          <a:p>
            <a:r>
              <a:rPr lang="nl-NL" dirty="0"/>
              <a:t>Vragen?</a:t>
            </a:r>
            <a:endParaRPr lang="nl-NL" noProof="0" dirty="0"/>
          </a:p>
        </p:txBody>
      </p:sp>
      <p:sp>
        <p:nvSpPr>
          <p:cNvPr id="3" name="Content Placeholder 2">
            <a:extLst>
              <a:ext uri="{FF2B5EF4-FFF2-40B4-BE49-F238E27FC236}">
                <a16:creationId xmlns:a16="http://schemas.microsoft.com/office/drawing/2014/main" id="{C0D6A963-E242-C07F-1E7F-3722CFE8D407}"/>
              </a:ext>
            </a:extLst>
          </p:cNvPr>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45744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A7682E-1A88-48D6-B1C8-FE0317D3E1AC}"/>
              </a:ext>
            </a:extLst>
          </p:cNvPr>
          <p:cNvSpPr/>
          <p:nvPr/>
        </p:nvSpPr>
        <p:spPr>
          <a:xfrm>
            <a:off x="7629525" y="-233363"/>
            <a:ext cx="5486400" cy="7324725"/>
          </a:xfrm>
          <a:prstGeom prst="rect">
            <a:avLst/>
          </a:prstGeom>
          <a:solidFill>
            <a:srgbClr val="F5D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68A85FD3-6FAA-4CD2-8636-821B312B0163}"/>
              </a:ext>
            </a:extLst>
          </p:cNvPr>
          <p:cNvSpPr>
            <a:spLocks noGrp="1"/>
          </p:cNvSpPr>
          <p:nvPr>
            <p:ph type="title"/>
          </p:nvPr>
        </p:nvSpPr>
        <p:spPr/>
        <p:txBody>
          <a:bodyPr/>
          <a:lstStyle/>
          <a:p>
            <a:r>
              <a:rPr lang="nl-NL" dirty="0"/>
              <a:t>Wat valt op?</a:t>
            </a:r>
            <a:endParaRPr lang="nl-NL" noProof="0" dirty="0">
              <a:latin typeface="+mj-lt"/>
            </a:endParaRPr>
          </a:p>
        </p:txBody>
      </p:sp>
      <p:sp>
        <p:nvSpPr>
          <p:cNvPr id="3" name="Content Placeholder 2">
            <a:extLst>
              <a:ext uri="{FF2B5EF4-FFF2-40B4-BE49-F238E27FC236}">
                <a16:creationId xmlns:a16="http://schemas.microsoft.com/office/drawing/2014/main" id="{B16DCB38-0DF7-4B75-B0B5-76670922F3F9}"/>
              </a:ext>
            </a:extLst>
          </p:cNvPr>
          <p:cNvSpPr>
            <a:spLocks noGrp="1"/>
          </p:cNvSpPr>
          <p:nvPr>
            <p:ph idx="1"/>
          </p:nvPr>
        </p:nvSpPr>
        <p:spPr>
          <a:xfrm>
            <a:off x="838200" y="1825625"/>
            <a:ext cx="6153150" cy="4351338"/>
          </a:xfrm>
        </p:spPr>
        <p:txBody>
          <a:bodyPr>
            <a:normAutofit/>
          </a:bodyPr>
          <a:lstStyle/>
          <a:p>
            <a:pPr marL="0" indent="0">
              <a:buNone/>
            </a:pPr>
            <a:r>
              <a:rPr lang="nl-NL" sz="2000" i="1" noProof="0" dirty="0">
                <a:latin typeface="+mj-lt"/>
              </a:rPr>
              <a:t>Uit de DIVA komen onvoldoende aanwijzingen naar voren dat er sprake is van een levenslang patroon van ADHD-symptomen. In de volwassenheid scoort patiënte zowel voor aandachttekort (6/9) als voor hyperactiviteit (7/9) op voldoende criteria. Echter in de kindertijd scoort patiënte op onvoldoende criteria voor zowel aandachttekort (2/9) als hyperactiviteit (3/9). Hierbij is vermeldenswaardig dat patiënte in een omgeving is opgegroeid waar veel structuur werd geboden. Hiermee lijkt het mogelijk dat in de kindertijd wel sprake was van ADHD, maar dat dit niet tot uiting kwam. Om deze reden kan ADHD niet volledig worden uitgesloten.</a:t>
            </a:r>
          </a:p>
        </p:txBody>
      </p:sp>
    </p:spTree>
    <p:extLst>
      <p:ext uri="{BB962C8B-B14F-4D97-AF65-F5344CB8AC3E}">
        <p14:creationId xmlns:p14="http://schemas.microsoft.com/office/powerpoint/2010/main" val="417891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A7682E-1A88-48D6-B1C8-FE0317D3E1AC}"/>
              </a:ext>
            </a:extLst>
          </p:cNvPr>
          <p:cNvSpPr/>
          <p:nvPr/>
        </p:nvSpPr>
        <p:spPr>
          <a:xfrm>
            <a:off x="7629525" y="-233363"/>
            <a:ext cx="5486400" cy="7324725"/>
          </a:xfrm>
          <a:prstGeom prst="rect">
            <a:avLst/>
          </a:prstGeom>
          <a:solidFill>
            <a:srgbClr val="F5D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68A85FD3-6FAA-4CD2-8636-821B312B0163}"/>
              </a:ext>
            </a:extLst>
          </p:cNvPr>
          <p:cNvSpPr>
            <a:spLocks noGrp="1"/>
          </p:cNvSpPr>
          <p:nvPr>
            <p:ph type="title"/>
          </p:nvPr>
        </p:nvSpPr>
        <p:spPr/>
        <p:txBody>
          <a:bodyPr/>
          <a:lstStyle/>
          <a:p>
            <a:pPr algn="r"/>
            <a:r>
              <a:rPr lang="nl-NL" noProof="0" dirty="0" err="1">
                <a:solidFill>
                  <a:srgbClr val="939597"/>
                </a:solidFill>
                <a:latin typeface="+mj-lt"/>
              </a:rPr>
              <a:t>Reïficatie</a:t>
            </a:r>
            <a:endParaRPr lang="nl-NL" noProof="0" dirty="0">
              <a:solidFill>
                <a:srgbClr val="939597"/>
              </a:solidFill>
              <a:latin typeface="+mj-lt"/>
            </a:endParaRPr>
          </a:p>
        </p:txBody>
      </p:sp>
      <p:sp>
        <p:nvSpPr>
          <p:cNvPr id="3" name="Content Placeholder 2">
            <a:extLst>
              <a:ext uri="{FF2B5EF4-FFF2-40B4-BE49-F238E27FC236}">
                <a16:creationId xmlns:a16="http://schemas.microsoft.com/office/drawing/2014/main" id="{B16DCB38-0DF7-4B75-B0B5-76670922F3F9}"/>
              </a:ext>
            </a:extLst>
          </p:cNvPr>
          <p:cNvSpPr>
            <a:spLocks noGrp="1"/>
          </p:cNvSpPr>
          <p:nvPr>
            <p:ph idx="1"/>
          </p:nvPr>
        </p:nvSpPr>
        <p:spPr>
          <a:xfrm>
            <a:off x="838200" y="1825625"/>
            <a:ext cx="6153150" cy="4351338"/>
          </a:xfrm>
        </p:spPr>
        <p:txBody>
          <a:bodyPr>
            <a:normAutofit/>
          </a:bodyPr>
          <a:lstStyle/>
          <a:p>
            <a:pPr marL="0" indent="0">
              <a:buNone/>
            </a:pPr>
            <a:r>
              <a:rPr lang="nl-NL" sz="2000" i="1" noProof="0" dirty="0">
                <a:latin typeface="+mj-lt"/>
              </a:rPr>
              <a:t>Uit de DIVA komen onvoldoende aanwijzingen naar voren dat er sprake is van een levenslang patroon van ADHD-symptomen. In de volwassenheid scoort patiënte zowel voor aandachttekort (6/9) als voor hyperactiviteit (7/9) op voldoende criteria. Echter in de kindertijd scoort patiënte op onvoldoende criteria voor zowel aandachttekort (2/9) als hyperactiviteit (3/9). Hierbij is vermeldenswaardig dat patiënte in een omgeving is opgegroeid waar veel structuur werd geboden. Hiermee lijkt het mogelijk dat in de kindertijd </a:t>
            </a:r>
            <a:r>
              <a:rPr lang="nl-NL" sz="2000" i="1" noProof="0" dirty="0">
                <a:solidFill>
                  <a:srgbClr val="CF5C78"/>
                </a:solidFill>
                <a:latin typeface="+mj-lt"/>
              </a:rPr>
              <a:t>wel sprake was van ADHD, maar dat dit niet tot uiting kwam</a:t>
            </a:r>
            <a:r>
              <a:rPr lang="nl-NL" sz="2000" i="1" noProof="0" dirty="0">
                <a:latin typeface="+mj-lt"/>
              </a:rPr>
              <a:t>. Om deze reden kan ADHD niet volledig worden uitgesloten.</a:t>
            </a:r>
          </a:p>
        </p:txBody>
      </p:sp>
    </p:spTree>
    <p:extLst>
      <p:ext uri="{BB962C8B-B14F-4D97-AF65-F5344CB8AC3E}">
        <p14:creationId xmlns:p14="http://schemas.microsoft.com/office/powerpoint/2010/main" val="316021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729D3-175B-4587-9ABF-AF873156439B}"/>
              </a:ext>
            </a:extLst>
          </p:cNvPr>
          <p:cNvSpPr>
            <a:spLocks noGrp="1"/>
          </p:cNvSpPr>
          <p:nvPr>
            <p:ph type="title"/>
          </p:nvPr>
        </p:nvSpPr>
        <p:spPr/>
        <p:txBody>
          <a:bodyPr/>
          <a:lstStyle/>
          <a:p>
            <a:pPr algn="ctr"/>
            <a:r>
              <a:rPr lang="nl-NL" noProof="0" dirty="0" err="1"/>
              <a:t>Reïfi</a:t>
            </a:r>
            <a:r>
              <a:rPr lang="nl-NL" noProof="0" dirty="0"/>
              <a:t>-wat?</a:t>
            </a:r>
          </a:p>
        </p:txBody>
      </p:sp>
      <p:sp>
        <p:nvSpPr>
          <p:cNvPr id="3" name="Tijdelijke aanduiding voor inhoud 2">
            <a:extLst>
              <a:ext uri="{FF2B5EF4-FFF2-40B4-BE49-F238E27FC236}">
                <a16:creationId xmlns:a16="http://schemas.microsoft.com/office/drawing/2014/main" id="{A436F038-74DF-497B-9BE6-7D2EED70DAE1}"/>
              </a:ext>
            </a:extLst>
          </p:cNvPr>
          <p:cNvSpPr>
            <a:spLocks noGrp="1"/>
          </p:cNvSpPr>
          <p:nvPr>
            <p:ph idx="1"/>
          </p:nvPr>
        </p:nvSpPr>
        <p:spPr/>
        <p:txBody>
          <a:bodyPr/>
          <a:lstStyle/>
          <a:p>
            <a:pPr marL="0" indent="0">
              <a:buNone/>
            </a:pPr>
            <a:r>
              <a:rPr lang="nl-NL" noProof="0" dirty="0">
                <a:latin typeface="+mj-lt"/>
              </a:rPr>
              <a:t>Poll: ‘Ik weet wat </a:t>
            </a:r>
            <a:r>
              <a:rPr lang="nl-NL" noProof="0" dirty="0" err="1">
                <a:latin typeface="+mj-lt"/>
              </a:rPr>
              <a:t>reïficatie</a:t>
            </a:r>
            <a:r>
              <a:rPr lang="nl-NL" noProof="0" dirty="0">
                <a:latin typeface="+mj-lt"/>
              </a:rPr>
              <a:t> is’</a:t>
            </a:r>
          </a:p>
          <a:p>
            <a:r>
              <a:rPr lang="nl-NL" noProof="0" dirty="0">
                <a:latin typeface="+mj-lt"/>
              </a:rPr>
              <a:t>Eens</a:t>
            </a:r>
          </a:p>
          <a:p>
            <a:r>
              <a:rPr lang="nl-NL" noProof="0" dirty="0">
                <a:latin typeface="+mj-lt"/>
              </a:rPr>
              <a:t>Oneens</a:t>
            </a:r>
          </a:p>
          <a:p>
            <a:pPr marL="0" indent="0">
              <a:buNone/>
            </a:pPr>
            <a:endParaRPr lang="nl-NL" noProof="0" dirty="0">
              <a:latin typeface="+mj-lt"/>
            </a:endParaRPr>
          </a:p>
          <a:p>
            <a:endParaRPr lang="nl-NL" noProof="0" dirty="0"/>
          </a:p>
        </p:txBody>
      </p:sp>
    </p:spTree>
    <p:extLst>
      <p:ext uri="{BB962C8B-B14F-4D97-AF65-F5344CB8AC3E}">
        <p14:creationId xmlns:p14="http://schemas.microsoft.com/office/powerpoint/2010/main" val="184084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DC787-3DCD-26AF-C3DB-67F22ADC95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08BA9C-FF0D-3AB4-A36C-C3997877EDE4}"/>
              </a:ext>
            </a:extLst>
          </p:cNvPr>
          <p:cNvSpPr>
            <a:spLocks noGrp="1"/>
          </p:cNvSpPr>
          <p:nvPr>
            <p:ph type="title"/>
          </p:nvPr>
        </p:nvSpPr>
        <p:spPr/>
        <p:txBody>
          <a:bodyPr/>
          <a:lstStyle/>
          <a:p>
            <a:pPr algn="ctr"/>
            <a:r>
              <a:rPr lang="nl-NL" noProof="0" dirty="0" err="1"/>
              <a:t>Reïfi</a:t>
            </a:r>
            <a:r>
              <a:rPr lang="nl-NL" noProof="0" dirty="0"/>
              <a:t>-wat?</a:t>
            </a:r>
          </a:p>
        </p:txBody>
      </p:sp>
      <p:sp>
        <p:nvSpPr>
          <p:cNvPr id="3" name="Tijdelijke aanduiding voor inhoud 2">
            <a:extLst>
              <a:ext uri="{FF2B5EF4-FFF2-40B4-BE49-F238E27FC236}">
                <a16:creationId xmlns:a16="http://schemas.microsoft.com/office/drawing/2014/main" id="{EB242B5D-3173-4EEC-3C8B-C489B95931E9}"/>
              </a:ext>
            </a:extLst>
          </p:cNvPr>
          <p:cNvSpPr>
            <a:spLocks noGrp="1"/>
          </p:cNvSpPr>
          <p:nvPr>
            <p:ph idx="1"/>
          </p:nvPr>
        </p:nvSpPr>
        <p:spPr/>
        <p:txBody>
          <a:bodyPr/>
          <a:lstStyle/>
          <a:p>
            <a:pPr marL="0" indent="0">
              <a:buNone/>
            </a:pPr>
            <a:r>
              <a:rPr lang="nl-NL" noProof="0" dirty="0">
                <a:latin typeface="+mj-lt"/>
              </a:rPr>
              <a:t>Poll: ‘Ik kan in 1 minuut uitleggen wat </a:t>
            </a:r>
            <a:r>
              <a:rPr lang="nl-NL" noProof="0" dirty="0" err="1">
                <a:latin typeface="+mj-lt"/>
              </a:rPr>
              <a:t>reïficatie</a:t>
            </a:r>
            <a:r>
              <a:rPr lang="nl-NL" noProof="0" dirty="0">
                <a:latin typeface="+mj-lt"/>
              </a:rPr>
              <a:t> is’</a:t>
            </a:r>
          </a:p>
          <a:p>
            <a:r>
              <a:rPr lang="nl-NL" noProof="0" dirty="0">
                <a:latin typeface="+mj-lt"/>
              </a:rPr>
              <a:t>Eens</a:t>
            </a:r>
          </a:p>
          <a:p>
            <a:r>
              <a:rPr lang="nl-NL" noProof="0" dirty="0">
                <a:latin typeface="+mj-lt"/>
              </a:rPr>
              <a:t>Oneens</a:t>
            </a:r>
          </a:p>
          <a:p>
            <a:endParaRPr lang="nl-NL" noProof="0" dirty="0"/>
          </a:p>
        </p:txBody>
      </p:sp>
    </p:spTree>
    <p:extLst>
      <p:ext uri="{BB962C8B-B14F-4D97-AF65-F5344CB8AC3E}">
        <p14:creationId xmlns:p14="http://schemas.microsoft.com/office/powerpoint/2010/main" val="264627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4EB6-C0BE-4DD4-BB01-3833AD7FCEC4}"/>
              </a:ext>
            </a:extLst>
          </p:cNvPr>
          <p:cNvSpPr>
            <a:spLocks noGrp="1"/>
          </p:cNvSpPr>
          <p:nvPr>
            <p:ph type="title"/>
          </p:nvPr>
        </p:nvSpPr>
        <p:spPr/>
        <p:txBody>
          <a:bodyPr>
            <a:normAutofit/>
          </a:bodyPr>
          <a:lstStyle/>
          <a:p>
            <a:r>
              <a:rPr lang="nl-NL" noProof="0" dirty="0" err="1">
                <a:latin typeface="+mj-lt"/>
              </a:rPr>
              <a:t>Reïficatie</a:t>
            </a:r>
            <a:endParaRPr lang="nl-NL" noProof="0" dirty="0">
              <a:latin typeface="+mj-lt"/>
            </a:endParaRPr>
          </a:p>
        </p:txBody>
      </p:sp>
      <p:sp>
        <p:nvSpPr>
          <p:cNvPr id="3" name="Content Placeholder 2">
            <a:extLst>
              <a:ext uri="{FF2B5EF4-FFF2-40B4-BE49-F238E27FC236}">
                <a16:creationId xmlns:a16="http://schemas.microsoft.com/office/drawing/2014/main" id="{E91F141D-FAED-4C09-8EFB-81ECAAE4E4AA}"/>
              </a:ext>
            </a:extLst>
          </p:cNvPr>
          <p:cNvSpPr>
            <a:spLocks noGrp="1"/>
          </p:cNvSpPr>
          <p:nvPr>
            <p:ph idx="1"/>
          </p:nvPr>
        </p:nvSpPr>
        <p:spPr>
          <a:xfrm>
            <a:off x="442914" y="1825625"/>
            <a:ext cx="5800724" cy="4351338"/>
          </a:xfrm>
        </p:spPr>
        <p:txBody>
          <a:bodyPr>
            <a:normAutofit/>
          </a:bodyPr>
          <a:lstStyle/>
          <a:p>
            <a:pPr>
              <a:lnSpc>
                <a:spcPct val="115000"/>
              </a:lnSpc>
            </a:pPr>
            <a:r>
              <a:rPr lang="nl-NL" b="0" i="0" noProof="0" dirty="0">
                <a:solidFill>
                  <a:srgbClr val="222222"/>
                </a:solidFill>
                <a:effectLst/>
                <a:latin typeface="+mj-lt"/>
                <a:cs typeface="Calibri Light" panose="020F0302020204030204" pitchFamily="34" charset="0"/>
              </a:rPr>
              <a:t>Een denkfout / cirkelredenering: de beschrijving verwordt tot oorzaak</a:t>
            </a:r>
          </a:p>
          <a:p>
            <a:pPr>
              <a:lnSpc>
                <a:spcPct val="115000"/>
              </a:lnSpc>
            </a:pPr>
            <a:r>
              <a:rPr lang="nl-NL" noProof="0" dirty="0">
                <a:solidFill>
                  <a:srgbClr val="111111"/>
                </a:solidFill>
                <a:latin typeface="+mj-lt"/>
                <a:ea typeface="MS Mincho" panose="02020609040205080304" pitchFamily="49" charset="-128"/>
                <a:cs typeface="Calibri Light" panose="020F0302020204030204" pitchFamily="34" charset="0"/>
              </a:rPr>
              <a:t>Test: vat een term samen wat ik zie</a:t>
            </a:r>
            <a:r>
              <a:rPr lang="nl-NL" dirty="0">
                <a:solidFill>
                  <a:srgbClr val="111111"/>
                </a:solidFill>
                <a:latin typeface="+mj-lt"/>
                <a:ea typeface="MS Mincho" panose="02020609040205080304" pitchFamily="49" charset="-128"/>
                <a:cs typeface="Calibri Light" panose="020F0302020204030204" pitchFamily="34" charset="0"/>
              </a:rPr>
              <a:t> (</a:t>
            </a:r>
            <a:r>
              <a:rPr lang="nl-NL" dirty="0" err="1">
                <a:solidFill>
                  <a:srgbClr val="111111"/>
                </a:solidFill>
                <a:latin typeface="+mj-lt"/>
                <a:ea typeface="MS Mincho" panose="02020609040205080304" pitchFamily="49" charset="-128"/>
                <a:cs typeface="Calibri Light" panose="020F0302020204030204" pitchFamily="34" charset="0"/>
              </a:rPr>
              <a:t>naming</a:t>
            </a:r>
            <a:r>
              <a:rPr lang="nl-NL" dirty="0">
                <a:solidFill>
                  <a:srgbClr val="111111"/>
                </a:solidFill>
                <a:latin typeface="+mj-lt"/>
                <a:ea typeface="MS Mincho" panose="02020609040205080304" pitchFamily="49" charset="-128"/>
                <a:cs typeface="Calibri Light" panose="020F0302020204030204" pitchFamily="34" charset="0"/>
              </a:rPr>
              <a:t>)</a:t>
            </a:r>
            <a:r>
              <a:rPr lang="nl-NL" noProof="0" dirty="0">
                <a:solidFill>
                  <a:srgbClr val="111111"/>
                </a:solidFill>
                <a:latin typeface="+mj-lt"/>
                <a:ea typeface="MS Mincho" panose="02020609040205080304" pitchFamily="49" charset="-128"/>
                <a:cs typeface="Calibri Light" panose="020F0302020204030204" pitchFamily="34" charset="0"/>
              </a:rPr>
              <a:t>? Of veroorzaakt de term wat ik zie (</a:t>
            </a:r>
            <a:r>
              <a:rPr lang="nl-NL" noProof="0" dirty="0" err="1">
                <a:solidFill>
                  <a:srgbClr val="111111"/>
                </a:solidFill>
                <a:latin typeface="+mj-lt"/>
                <a:ea typeface="MS Mincho" panose="02020609040205080304" pitchFamily="49" charset="-128"/>
                <a:cs typeface="Calibri Light" panose="020F0302020204030204" pitchFamily="34" charset="0"/>
              </a:rPr>
              <a:t>explaining</a:t>
            </a:r>
            <a:r>
              <a:rPr lang="nl-NL" noProof="0" dirty="0">
                <a:solidFill>
                  <a:srgbClr val="111111"/>
                </a:solidFill>
                <a:latin typeface="+mj-lt"/>
                <a:ea typeface="MS Mincho" panose="02020609040205080304" pitchFamily="49" charset="-128"/>
                <a:cs typeface="Calibri Light" panose="020F0302020204030204" pitchFamily="34" charset="0"/>
              </a:rPr>
              <a:t>)?</a:t>
            </a:r>
          </a:p>
          <a:p>
            <a:pPr>
              <a:lnSpc>
                <a:spcPct val="115000"/>
              </a:lnSpc>
            </a:pPr>
            <a:r>
              <a:rPr lang="nl-NL" noProof="0" dirty="0">
                <a:solidFill>
                  <a:srgbClr val="111111"/>
                </a:solidFill>
                <a:effectLst/>
                <a:latin typeface="+mj-lt"/>
                <a:ea typeface="MS Mincho" panose="02020609040205080304" pitchFamily="49" charset="-128"/>
                <a:cs typeface="Calibri Light" panose="020F0302020204030204" pitchFamily="34" charset="0"/>
              </a:rPr>
              <a:t>Alle </a:t>
            </a:r>
            <a:r>
              <a:rPr lang="nl-NL" noProof="0" dirty="0">
                <a:solidFill>
                  <a:srgbClr val="111111"/>
                </a:solidFill>
                <a:latin typeface="+mj-lt"/>
                <a:ea typeface="MS Mincho" panose="02020609040205080304" pitchFamily="49" charset="-128"/>
                <a:cs typeface="Calibri Light" panose="020F0302020204030204" pitchFamily="34" charset="0"/>
              </a:rPr>
              <a:t>DSM</a:t>
            </a:r>
            <a:r>
              <a:rPr lang="nl-NL" noProof="0" dirty="0">
                <a:solidFill>
                  <a:srgbClr val="111111"/>
                </a:solidFill>
                <a:effectLst/>
                <a:latin typeface="+mj-lt"/>
                <a:ea typeface="MS Mincho" panose="02020609040205080304" pitchFamily="49" charset="-128"/>
                <a:cs typeface="Calibri Light" panose="020F0302020204030204" pitchFamily="34" charset="0"/>
              </a:rPr>
              <a:t>-5 classificaties zijn ‘</a:t>
            </a:r>
            <a:r>
              <a:rPr lang="nl-NL" noProof="0" dirty="0" err="1">
                <a:solidFill>
                  <a:srgbClr val="111111"/>
                </a:solidFill>
                <a:effectLst/>
                <a:latin typeface="+mj-lt"/>
                <a:ea typeface="MS Mincho" panose="02020609040205080304" pitchFamily="49" charset="-128"/>
                <a:cs typeface="Calibri Light" panose="020F0302020204030204" pitchFamily="34" charset="0"/>
              </a:rPr>
              <a:t>naming</a:t>
            </a:r>
            <a:r>
              <a:rPr lang="nl-NL" noProof="0" dirty="0">
                <a:solidFill>
                  <a:srgbClr val="111111"/>
                </a:solidFill>
                <a:effectLst/>
                <a:latin typeface="+mj-lt"/>
                <a:ea typeface="MS Mincho" panose="02020609040205080304" pitchFamily="49" charset="-128"/>
                <a:cs typeface="Calibri Light" panose="020F0302020204030204" pitchFamily="34" charset="0"/>
              </a:rPr>
              <a:t>’</a:t>
            </a:r>
          </a:p>
        </p:txBody>
      </p:sp>
      <p:pic>
        <p:nvPicPr>
          <p:cNvPr id="4" name="Afbeelding 3">
            <a:extLst>
              <a:ext uri="{FF2B5EF4-FFF2-40B4-BE49-F238E27FC236}">
                <a16:creationId xmlns:a16="http://schemas.microsoft.com/office/drawing/2014/main" id="{E7653809-3550-C4D5-8230-923B8B63C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43" y="575845"/>
            <a:ext cx="5534025" cy="5122195"/>
          </a:xfrm>
          <a:prstGeom prst="rect">
            <a:avLst/>
          </a:prstGeom>
        </p:spPr>
      </p:pic>
      <p:sp>
        <p:nvSpPr>
          <p:cNvPr id="6" name="Tekstvak 5">
            <a:extLst>
              <a:ext uri="{FF2B5EF4-FFF2-40B4-BE49-F238E27FC236}">
                <a16:creationId xmlns:a16="http://schemas.microsoft.com/office/drawing/2014/main" id="{5132BA25-C16D-11A3-1AC3-29F58ECD0983}"/>
              </a:ext>
            </a:extLst>
          </p:cNvPr>
          <p:cNvSpPr txBox="1"/>
          <p:nvPr/>
        </p:nvSpPr>
        <p:spPr>
          <a:xfrm>
            <a:off x="685799" y="5698040"/>
            <a:ext cx="7800976" cy="369332"/>
          </a:xfrm>
          <a:prstGeom prst="rect">
            <a:avLst/>
          </a:prstGeom>
          <a:noFill/>
        </p:spPr>
        <p:txBody>
          <a:bodyPr wrap="square" rtlCol="0">
            <a:spAutoFit/>
          </a:bodyPr>
          <a:lstStyle/>
          <a:p>
            <a:r>
              <a:rPr lang="nl-NL" dirty="0">
                <a:solidFill>
                  <a:schemeClr val="bg2">
                    <a:lumMod val="75000"/>
                  </a:schemeClr>
                </a:solidFill>
              </a:rPr>
              <a:t>Afbeelding: Debora van den Heuvel, Petra de Waard en Noëlle </a:t>
            </a:r>
            <a:r>
              <a:rPr lang="nl-NL" dirty="0" err="1">
                <a:solidFill>
                  <a:schemeClr val="bg2">
                    <a:lumMod val="75000"/>
                  </a:schemeClr>
                </a:solidFill>
              </a:rPr>
              <a:t>Pameijer</a:t>
            </a:r>
            <a:endParaRPr lang="nl-NL" dirty="0">
              <a:solidFill>
                <a:schemeClr val="bg2">
                  <a:lumMod val="75000"/>
                </a:schemeClr>
              </a:solidFill>
            </a:endParaRPr>
          </a:p>
        </p:txBody>
      </p:sp>
    </p:spTree>
    <p:extLst>
      <p:ext uri="{BB962C8B-B14F-4D97-AF65-F5344CB8AC3E}">
        <p14:creationId xmlns:p14="http://schemas.microsoft.com/office/powerpoint/2010/main" val="266773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4EB6-C0BE-4DD4-BB01-3833AD7FCEC4}"/>
              </a:ext>
            </a:extLst>
          </p:cNvPr>
          <p:cNvSpPr>
            <a:spLocks noGrp="1"/>
          </p:cNvSpPr>
          <p:nvPr>
            <p:ph type="title"/>
          </p:nvPr>
        </p:nvSpPr>
        <p:spPr/>
        <p:txBody>
          <a:bodyPr>
            <a:normAutofit/>
          </a:bodyPr>
          <a:lstStyle/>
          <a:p>
            <a:pPr algn="ctr"/>
            <a:r>
              <a:rPr lang="en-US" dirty="0" err="1"/>
              <a:t>Stoornisme</a:t>
            </a:r>
            <a:endParaRPr lang="nl-NL" dirty="0">
              <a:latin typeface="+mj-lt"/>
            </a:endParaRPr>
          </a:p>
        </p:txBody>
      </p:sp>
      <p:sp>
        <p:nvSpPr>
          <p:cNvPr id="3" name="Content Placeholder 2">
            <a:extLst>
              <a:ext uri="{FF2B5EF4-FFF2-40B4-BE49-F238E27FC236}">
                <a16:creationId xmlns:a16="http://schemas.microsoft.com/office/drawing/2014/main" id="{E91F141D-FAED-4C09-8EFB-81ECAAE4E4AA}"/>
              </a:ext>
            </a:extLst>
          </p:cNvPr>
          <p:cNvSpPr>
            <a:spLocks noGrp="1"/>
          </p:cNvSpPr>
          <p:nvPr>
            <p:ph idx="1"/>
          </p:nvPr>
        </p:nvSpPr>
        <p:spPr/>
        <p:txBody>
          <a:bodyPr>
            <a:normAutofit/>
          </a:bodyPr>
          <a:lstStyle/>
          <a:p>
            <a:pPr>
              <a:lnSpc>
                <a:spcPct val="115000"/>
              </a:lnSpc>
            </a:pPr>
            <a:r>
              <a:rPr lang="nl-NL" dirty="0">
                <a:solidFill>
                  <a:srgbClr val="000000"/>
                </a:solidFill>
                <a:latin typeface="+mj-lt"/>
              </a:rPr>
              <a:t>Stoornisme: het </a:t>
            </a:r>
            <a:r>
              <a:rPr lang="nl-NL" b="0" i="0" dirty="0">
                <a:solidFill>
                  <a:srgbClr val="000000"/>
                </a:solidFill>
                <a:effectLst/>
                <a:latin typeface="+mj-lt"/>
              </a:rPr>
              <a:t>denken over psychisch lijden in termen van stoornissen van individuen waardoor de context van dat lijden structureel verwaarloosd wordt,</a:t>
            </a:r>
          </a:p>
          <a:p>
            <a:pPr>
              <a:lnSpc>
                <a:spcPct val="115000"/>
              </a:lnSpc>
            </a:pPr>
            <a:endParaRPr lang="nl-NL" b="0" i="0" dirty="0">
              <a:solidFill>
                <a:srgbClr val="000000"/>
              </a:solidFill>
              <a:effectLst/>
              <a:latin typeface="+mj-lt"/>
            </a:endParaRPr>
          </a:p>
          <a:p>
            <a:pPr>
              <a:lnSpc>
                <a:spcPct val="115000"/>
              </a:lnSpc>
            </a:pPr>
            <a:endParaRPr lang="nl-NL" b="0" i="0" dirty="0">
              <a:solidFill>
                <a:srgbClr val="000000"/>
              </a:solidFill>
              <a:effectLst/>
              <a:latin typeface="+mj-lt"/>
            </a:endParaRPr>
          </a:p>
        </p:txBody>
      </p:sp>
    </p:spTree>
    <p:extLst>
      <p:ext uri="{BB962C8B-B14F-4D97-AF65-F5344CB8AC3E}">
        <p14:creationId xmlns:p14="http://schemas.microsoft.com/office/powerpoint/2010/main" val="68826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58B27-C7C4-8749-BA18-B8F178C714F7}"/>
              </a:ext>
            </a:extLst>
          </p:cNvPr>
          <p:cNvSpPr>
            <a:spLocks noGrp="1"/>
          </p:cNvSpPr>
          <p:nvPr>
            <p:ph type="title"/>
          </p:nvPr>
        </p:nvSpPr>
        <p:spPr/>
        <p:txBody>
          <a:bodyPr/>
          <a:lstStyle/>
          <a:p>
            <a:pPr algn="ctr"/>
            <a:r>
              <a:rPr lang="nl-NL" noProof="0" dirty="0" err="1"/>
              <a:t>Decontextualisatie</a:t>
            </a:r>
            <a:r>
              <a:rPr lang="nl-NL" noProof="0" dirty="0"/>
              <a:t>	</a:t>
            </a:r>
          </a:p>
        </p:txBody>
      </p:sp>
      <p:sp>
        <p:nvSpPr>
          <p:cNvPr id="3" name="Tijdelijke aanduiding voor inhoud 2">
            <a:extLst>
              <a:ext uri="{FF2B5EF4-FFF2-40B4-BE49-F238E27FC236}">
                <a16:creationId xmlns:a16="http://schemas.microsoft.com/office/drawing/2014/main" id="{E6B0B70E-9D54-9D4D-8342-B929C53A2599}"/>
              </a:ext>
            </a:extLst>
          </p:cNvPr>
          <p:cNvSpPr>
            <a:spLocks noGrp="1"/>
          </p:cNvSpPr>
          <p:nvPr>
            <p:ph idx="1"/>
          </p:nvPr>
        </p:nvSpPr>
        <p:spPr>
          <a:xfrm>
            <a:off x="838200" y="2045628"/>
            <a:ext cx="10515600" cy="4351338"/>
          </a:xfrm>
        </p:spPr>
        <p:txBody>
          <a:bodyPr/>
          <a:lstStyle/>
          <a:p>
            <a:pPr marL="0" indent="0">
              <a:lnSpc>
                <a:spcPct val="100000"/>
              </a:lnSpc>
              <a:spcBef>
                <a:spcPts val="1400"/>
              </a:spcBef>
              <a:buNone/>
            </a:pPr>
            <a:endParaRPr lang="nl-NL" sz="2400" i="1" noProof="0" dirty="0">
              <a:latin typeface="+mj-lt"/>
            </a:endParaRPr>
          </a:p>
          <a:p>
            <a:pPr marL="0" indent="0" algn="ctr">
              <a:lnSpc>
                <a:spcPct val="100000"/>
              </a:lnSpc>
              <a:spcBef>
                <a:spcPts val="1400"/>
              </a:spcBef>
              <a:buNone/>
            </a:pPr>
            <a:r>
              <a:rPr lang="nl-NL" sz="2400" noProof="0" dirty="0">
                <a:latin typeface="+mj-lt"/>
              </a:rPr>
              <a:t>Wie </a:t>
            </a:r>
            <a:r>
              <a:rPr lang="nl-NL" sz="2400" b="1" noProof="0" dirty="0">
                <a:latin typeface="+mj-lt"/>
              </a:rPr>
              <a:t>heeft</a:t>
            </a:r>
            <a:r>
              <a:rPr lang="nl-NL" sz="2400" noProof="0" dirty="0">
                <a:latin typeface="+mj-lt"/>
              </a:rPr>
              <a:t> een probleem?</a:t>
            </a:r>
          </a:p>
          <a:p>
            <a:pPr marL="0" indent="0" algn="ctr">
              <a:lnSpc>
                <a:spcPct val="100000"/>
              </a:lnSpc>
              <a:spcBef>
                <a:spcPts val="1400"/>
              </a:spcBef>
              <a:buNone/>
            </a:pPr>
            <a:r>
              <a:rPr lang="nl-NL" sz="2400" noProof="0" dirty="0">
                <a:latin typeface="+mj-lt"/>
              </a:rPr>
              <a:t>Waar ligt de </a:t>
            </a:r>
            <a:r>
              <a:rPr lang="nl-NL" sz="2400" b="1" noProof="0" dirty="0">
                <a:latin typeface="+mj-lt"/>
              </a:rPr>
              <a:t>oorzaak</a:t>
            </a:r>
            <a:r>
              <a:rPr lang="nl-NL" sz="2400" noProof="0" dirty="0">
                <a:latin typeface="+mj-lt"/>
              </a:rPr>
              <a:t> van dit probleem?</a:t>
            </a:r>
          </a:p>
          <a:p>
            <a:pPr marL="0" indent="0" algn="ctr">
              <a:lnSpc>
                <a:spcPct val="100000"/>
              </a:lnSpc>
              <a:spcBef>
                <a:spcPts val="1400"/>
              </a:spcBef>
              <a:buNone/>
            </a:pPr>
            <a:r>
              <a:rPr lang="nl-NL" sz="2400" noProof="0" dirty="0">
                <a:latin typeface="+mj-lt"/>
              </a:rPr>
              <a:t>Wat proberen we te </a:t>
            </a:r>
            <a:r>
              <a:rPr lang="nl-NL" sz="2400" b="1" noProof="0" dirty="0">
                <a:latin typeface="+mj-lt"/>
              </a:rPr>
              <a:t>veranderen</a:t>
            </a:r>
            <a:r>
              <a:rPr lang="nl-NL" sz="2400" noProof="0" dirty="0">
                <a:latin typeface="+mj-lt"/>
              </a:rPr>
              <a:t>?</a:t>
            </a:r>
          </a:p>
          <a:p>
            <a:endParaRPr lang="nl-NL" noProof="0" dirty="0">
              <a:latin typeface="+mj-lt"/>
            </a:endParaRPr>
          </a:p>
        </p:txBody>
      </p:sp>
    </p:spTree>
    <p:extLst>
      <p:ext uri="{BB962C8B-B14F-4D97-AF65-F5344CB8AC3E}">
        <p14:creationId xmlns:p14="http://schemas.microsoft.com/office/powerpoint/2010/main" val="3342646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61829</TotalTime>
  <Words>842</Words>
  <Application>Microsoft Office PowerPoint</Application>
  <PresentationFormat>Breedbeeld</PresentationFormat>
  <Paragraphs>88</Paragraphs>
  <Slides>20</Slides>
  <Notes>20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Calibri Light</vt:lpstr>
      <vt:lpstr>Office Theme</vt:lpstr>
      <vt:lpstr>Voorbij stoornisme   Bram de Ridder, Branko van Hulst en Maria Groen-Blokhuis</vt:lpstr>
      <vt:lpstr>PowerPoint-presentatie</vt:lpstr>
      <vt:lpstr>Wat valt op?</vt:lpstr>
      <vt:lpstr>Reïficatie</vt:lpstr>
      <vt:lpstr>Reïfi-wat?</vt:lpstr>
      <vt:lpstr>Reïfi-wat?</vt:lpstr>
      <vt:lpstr>Reïficatie</vt:lpstr>
      <vt:lpstr>Stoornisme</vt:lpstr>
      <vt:lpstr>Decontextualisatie </vt:lpstr>
      <vt:lpstr>Decontextualisatie</vt:lpstr>
      <vt:lpstr>Decontextualisatie?</vt:lpstr>
      <vt:lpstr>Rollenspel</vt:lpstr>
      <vt:lpstr>Rollenspel</vt:lpstr>
      <vt:lpstr>Minder weettaal, meer zoektaal</vt:lpstr>
      <vt:lpstr>Minder weettaal, meer zoektaal</vt:lpstr>
      <vt:lpstr>Minder weettaal, meer zoektaal</vt:lpstr>
      <vt:lpstr>PowerPoint-presentatie</vt:lpstr>
      <vt:lpstr>Opdracht</vt:lpstr>
      <vt:lpstr>Plenaire terugkoppeling</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Hulst, B.M. van (KJP)</dc:creator>
  <cp:lastModifiedBy>Maria Groen-Blokhuis</cp:lastModifiedBy>
  <cp:revision>57</cp:revision>
  <dcterms:created xsi:type="dcterms:W3CDTF">2021-07-13T12:04:43Z</dcterms:created>
  <dcterms:modified xsi:type="dcterms:W3CDTF">2025-09-21T20:13:03Z</dcterms:modified>
</cp:coreProperties>
</file>