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3" r:id="rId6"/>
    <p:sldId id="268" r:id="rId7"/>
    <p:sldId id="260" r:id="rId8"/>
    <p:sldId id="264" r:id="rId9"/>
    <p:sldId id="265" r:id="rId10"/>
    <p:sldId id="269" r:id="rId11"/>
    <p:sldId id="267" r:id="rId12"/>
    <p:sldId id="266" r:id="rId13"/>
    <p:sldId id="270" r:id="rId14"/>
    <p:sldId id="272" r:id="rId15"/>
    <p:sldId id="273" r:id="rId16"/>
    <p:sldId id="275" r:id="rId17"/>
    <p:sldId id="274" r:id="rId18"/>
    <p:sldId id="280" r:id="rId19"/>
    <p:sldId id="276" r:id="rId20"/>
    <p:sldId id="289" r:id="rId21"/>
    <p:sldId id="285" r:id="rId22"/>
    <p:sldId id="277" r:id="rId23"/>
    <p:sldId id="288" r:id="rId24"/>
    <p:sldId id="282" r:id="rId25"/>
    <p:sldId id="283" r:id="rId26"/>
    <p:sldId id="284" r:id="rId27"/>
    <p:sldId id="286" r:id="rId28"/>
    <p:sldId id="287" r:id="rId29"/>
    <p:sldId id="261" r:id="rId30"/>
    <p:sldId id="27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89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E4992-ECD1-4A26-9EE0-B163D7A5B35E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9AB07-67E4-41E8-A2B1-84A381FEB4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308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9AB07-67E4-41E8-A2B1-84A381FEB42B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024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Vraag die hier dan ook bij hoort: is dan ook een huisbezoek mogelijk?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9AB07-67E4-41E8-A2B1-84A381FEB42B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984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96C55-CDE9-987F-2A23-3C41471E9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3DB0AA4-456E-DACB-8148-9978632B3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5570200-8BCE-C0AD-F645-397295F458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Vraag die hier dan ook bij hoort: is dan ook een huisbezoek mogelijk?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B27C7F9-099A-3BFD-7D49-EAFA3633EB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9AB07-67E4-41E8-A2B1-84A381FEB42B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81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9AB07-67E4-41E8-A2B1-84A381FEB42B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803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F9AB07-67E4-41E8-A2B1-84A381FEB42B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310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0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840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7035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9619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2420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02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9764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9440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063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Graphics, Lettertype, grafische vormgeving, tekst&#10;&#10;Door AI gegenereerde inhoud is mogelijk onjuist.">
            <a:extLst>
              <a:ext uri="{FF2B5EF4-FFF2-40B4-BE49-F238E27FC236}">
                <a16:creationId xmlns:a16="http://schemas.microsoft.com/office/drawing/2014/main" id="{C91F7CEA-A4A4-A2DC-3508-BC818EB0F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3755"/>
            <a:ext cx="4203707" cy="184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90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8843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58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24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311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067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735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08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FA5158F-8FAE-4747-9960-B7672D561CEB}" type="datetimeFigureOut">
              <a:rPr lang="nl-NL" smtClean="0"/>
              <a:t>20-9-2025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F88D0-FD14-4289-88D7-9B5EFE8E7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7023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etters vergroot door bril">
            <a:extLst>
              <a:ext uri="{FF2B5EF4-FFF2-40B4-BE49-F238E27FC236}">
                <a16:creationId xmlns:a16="http://schemas.microsoft.com/office/drawing/2014/main" id="{C3D3D574-09DB-D6E5-1320-396F6E4CE8B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771" b="7960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8B5309C-76FA-024B-2DB2-9A70B58EF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00427"/>
            <a:ext cx="9875520" cy="3299902"/>
          </a:xfrm>
        </p:spPr>
        <p:txBody>
          <a:bodyPr>
            <a:normAutofit fontScale="90000"/>
          </a:bodyPr>
          <a:lstStyle/>
          <a:p>
            <a:pPr algn="l"/>
            <a:r>
              <a:rPr lang="nl-NL" sz="8200" dirty="0">
                <a:solidFill>
                  <a:srgbClr val="FFFFFF"/>
                </a:solidFill>
              </a:rPr>
              <a:t>IHT-Jongeren visiedocument en getrouwheidsschaal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80334CA-AD64-CDBD-0339-9BDEE445F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072045"/>
            <a:ext cx="9875520" cy="1414355"/>
          </a:xfrm>
        </p:spPr>
        <p:txBody>
          <a:bodyPr>
            <a:normAutofit lnSpcReduction="10000"/>
          </a:bodyPr>
          <a:lstStyle/>
          <a:p>
            <a:pPr algn="l"/>
            <a:r>
              <a:rPr lang="nl-NL" sz="1700" dirty="0">
                <a:solidFill>
                  <a:srgbClr val="FFFFFF"/>
                </a:solidFill>
              </a:rPr>
              <a:t>Achtergrond en </a:t>
            </a:r>
            <a:r>
              <a:rPr lang="nl-NL" sz="1700" dirty="0" err="1">
                <a:solidFill>
                  <a:srgbClr val="FFFFFF"/>
                </a:solidFill>
              </a:rPr>
              <a:t>highlights</a:t>
            </a:r>
            <a:endParaRPr lang="nl-NL" sz="1700" dirty="0">
              <a:solidFill>
                <a:srgbClr val="FFFFFF"/>
              </a:solidFill>
            </a:endParaRPr>
          </a:p>
          <a:p>
            <a:pPr algn="l"/>
            <a:endParaRPr lang="nl-NL" sz="1700" dirty="0">
              <a:solidFill>
                <a:srgbClr val="FFFFFF"/>
              </a:solidFill>
            </a:endParaRPr>
          </a:p>
          <a:p>
            <a:pPr algn="l"/>
            <a:r>
              <a:rPr lang="nl-NL" sz="1700" dirty="0">
                <a:solidFill>
                  <a:srgbClr val="FFFFFF"/>
                </a:solidFill>
              </a:rPr>
              <a:t>Tineke de </a:t>
            </a:r>
            <a:r>
              <a:rPr lang="nl-NL" sz="1700">
                <a:solidFill>
                  <a:srgbClr val="FFFFFF"/>
                </a:solidFill>
              </a:rPr>
              <a:t>Vos en Joost </a:t>
            </a:r>
            <a:r>
              <a:rPr lang="nl-NL" sz="1700" dirty="0">
                <a:solidFill>
                  <a:srgbClr val="FFFFFF"/>
                </a:solidFill>
              </a:rPr>
              <a:t>Waas,</a:t>
            </a:r>
          </a:p>
          <a:p>
            <a:pPr algn="l"/>
            <a:r>
              <a:rPr lang="nl-NL" sz="1700" dirty="0">
                <a:solidFill>
                  <a:srgbClr val="FFFFFF"/>
                </a:solidFill>
              </a:rPr>
              <a:t> 24 september 2025</a:t>
            </a:r>
          </a:p>
        </p:txBody>
      </p:sp>
      <p:pic>
        <p:nvPicPr>
          <p:cNvPr id="8" name="Afbeelding 7" descr="Afbeelding met Lettertype, tekst, Graphics, logo">
            <a:extLst>
              <a:ext uri="{FF2B5EF4-FFF2-40B4-BE49-F238E27FC236}">
                <a16:creationId xmlns:a16="http://schemas.microsoft.com/office/drawing/2014/main" id="{A83B379D-79F3-AF08-2C8C-6AB84A0B3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143" y="0"/>
            <a:ext cx="2775857" cy="121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830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07B61E-A54B-4FC9-0716-B76F5E0B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Kernpunten: Ambulante behandeling loopt door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8FA710-D608-CEC5-458C-3F6B3D39D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Doorlopende behandelafspraken ambulant behandelaren</a:t>
            </a:r>
          </a:p>
          <a:p>
            <a:r>
              <a:rPr lang="nl-NL" dirty="0"/>
              <a:t>Regelmatig ZAG</a:t>
            </a:r>
          </a:p>
          <a:p>
            <a:r>
              <a:rPr lang="nl-NL" dirty="0"/>
              <a:t>Goede afstemming wie regie heeft voor welk deel van de behandeling</a:t>
            </a:r>
          </a:p>
          <a:p>
            <a:r>
              <a:rPr lang="nl-NL" dirty="0"/>
              <a:t>Goede afstemming nazorg</a:t>
            </a:r>
          </a:p>
          <a:p>
            <a:r>
              <a:rPr lang="nl-NL" dirty="0"/>
              <a:t>Als nog geen ambulant traject: direct bij aanmelding organiseren!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056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7815D-B6C0-B3EF-BA3C-F5FA52D75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Kernpunten: school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FC6C38-61E2-216F-7264-19F5E6B1B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School zorgt voor structuur en </a:t>
            </a:r>
            <a:r>
              <a:rPr lang="nl-NL" dirty="0" err="1"/>
              <a:t>daginvulling</a:t>
            </a:r>
            <a:endParaRPr lang="nl-NL" dirty="0"/>
          </a:p>
          <a:p>
            <a:r>
              <a:rPr lang="nl-NL" dirty="0"/>
              <a:t>School zorgt voor perspectief</a:t>
            </a:r>
          </a:p>
          <a:p>
            <a:r>
              <a:rPr lang="nl-NL" dirty="0"/>
              <a:t>Overvraging of uitval dreigt</a:t>
            </a:r>
          </a:p>
          <a:p>
            <a:r>
              <a:rPr lang="nl-NL" dirty="0"/>
              <a:t>Goede afstemming met school vaak nodig</a:t>
            </a:r>
          </a:p>
        </p:txBody>
      </p:sp>
    </p:spTree>
    <p:extLst>
      <p:ext uri="{BB962C8B-B14F-4D97-AF65-F5344CB8AC3E}">
        <p14:creationId xmlns:p14="http://schemas.microsoft.com/office/powerpoint/2010/main" val="1766331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621173-34F7-B055-5E8B-6919BED0A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Veel gebruikte interventies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3C3D60-C615-D6C2-59A6-938395B4D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/>
              <a:t>Systeemgesprekken</a:t>
            </a:r>
          </a:p>
          <a:p>
            <a:pPr>
              <a:buFontTx/>
              <a:buChar char="-"/>
            </a:pPr>
            <a:r>
              <a:rPr lang="nl-NL" dirty="0"/>
              <a:t>(</a:t>
            </a:r>
            <a:r>
              <a:rPr lang="nl-NL" dirty="0" err="1"/>
              <a:t>Gezins</a:t>
            </a:r>
            <a:r>
              <a:rPr lang="nl-NL" dirty="0"/>
              <a:t>)signaleringsplan</a:t>
            </a:r>
          </a:p>
          <a:p>
            <a:pPr>
              <a:buFontTx/>
              <a:buChar char="-"/>
            </a:pPr>
            <a:r>
              <a:rPr lang="nl-NL" dirty="0"/>
              <a:t>Dagprogramma</a:t>
            </a:r>
          </a:p>
          <a:p>
            <a:pPr>
              <a:buFontTx/>
              <a:buChar char="-"/>
            </a:pPr>
            <a:r>
              <a:rPr lang="nl-NL" dirty="0"/>
              <a:t>Medicatie</a:t>
            </a:r>
          </a:p>
          <a:p>
            <a:pPr>
              <a:buFontTx/>
              <a:buChar char="-"/>
            </a:pPr>
            <a:r>
              <a:rPr lang="nl-NL" dirty="0"/>
              <a:t>Crisisdiagnostiek</a:t>
            </a:r>
          </a:p>
          <a:p>
            <a:pPr>
              <a:buFontTx/>
              <a:buChar char="-"/>
            </a:pPr>
            <a:r>
              <a:rPr lang="nl-NL" dirty="0" err="1"/>
              <a:t>Psycho</a:t>
            </a:r>
            <a:r>
              <a:rPr lang="nl-NL" dirty="0"/>
              <a:t>-educatie</a:t>
            </a:r>
          </a:p>
          <a:p>
            <a:pPr>
              <a:buFontTx/>
              <a:buChar char="-"/>
            </a:pPr>
            <a:r>
              <a:rPr lang="nl-NL" dirty="0"/>
              <a:t>Leefstijlinterventies</a:t>
            </a:r>
          </a:p>
          <a:p>
            <a:pPr>
              <a:buFontTx/>
              <a:buChar char="-"/>
            </a:pPr>
            <a:r>
              <a:rPr lang="nl-NL" dirty="0"/>
              <a:t>BOR/ TOR</a:t>
            </a:r>
          </a:p>
          <a:p>
            <a:pPr>
              <a:buFontTx/>
              <a:buChar char="-"/>
            </a:pPr>
            <a:r>
              <a:rPr lang="nl-NL" dirty="0"/>
              <a:t>Laagdrempelig contact met HIC-J</a:t>
            </a:r>
          </a:p>
        </p:txBody>
      </p:sp>
    </p:spTree>
    <p:extLst>
      <p:ext uri="{BB962C8B-B14F-4D97-AF65-F5344CB8AC3E}">
        <p14:creationId xmlns:p14="http://schemas.microsoft.com/office/powerpoint/2010/main" val="227026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A1F4C-674E-4214-41E5-C16F93F3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Teamsamenstelling en opleiding (vergeleken met IHT volwassenen)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E36A3C-E5EA-10CB-9981-444638188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Multidisciplinair team</a:t>
            </a:r>
          </a:p>
          <a:p>
            <a:r>
              <a:rPr lang="nl-NL" dirty="0"/>
              <a:t>Systeemtherapeut</a:t>
            </a:r>
          </a:p>
          <a:p>
            <a:r>
              <a:rPr lang="nl-NL" dirty="0"/>
              <a:t>Systemisch geschoolde teamleden</a:t>
            </a:r>
          </a:p>
          <a:p>
            <a:r>
              <a:rPr lang="nl-NL" dirty="0"/>
              <a:t>Overweeg </a:t>
            </a:r>
            <a:r>
              <a:rPr lang="nl-NL"/>
              <a:t>inzet ervaringsdeskundige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1251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0C629-A1C2-41EB-EA43-2CF4975A9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Getrouwheidsschaal IHT-Jongeren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F454BD-216E-7871-7DE5-76CD0362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Operationalisatie</a:t>
            </a:r>
            <a:r>
              <a:rPr lang="nl-NL" dirty="0"/>
              <a:t> van de visie</a:t>
            </a:r>
          </a:p>
          <a:p>
            <a:r>
              <a:rPr lang="nl-NL" dirty="0"/>
              <a:t>Wat betekent de visie voor de dagelijkse praktijk?</a:t>
            </a:r>
          </a:p>
          <a:p>
            <a:r>
              <a:rPr lang="nl-NL" dirty="0"/>
              <a:t>Op grond hiervan zijn verschillen tussen teams inzichtelijk</a:t>
            </a:r>
          </a:p>
          <a:p>
            <a:r>
              <a:rPr lang="nl-NL" dirty="0"/>
              <a:t>Ook ontwikkelpunten duidelijk</a:t>
            </a:r>
          </a:p>
        </p:txBody>
      </p:sp>
    </p:spTree>
    <p:extLst>
      <p:ext uri="{BB962C8B-B14F-4D97-AF65-F5344CB8AC3E}">
        <p14:creationId xmlns:p14="http://schemas.microsoft.com/office/powerpoint/2010/main" val="1831832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74654D-4568-86CF-518F-2AC6689DB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Werkwijze opstellen getrouwheidsschaal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C59866-72F7-2D33-6660-3305FE60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Deel van de oorspronkelijke werkgroep</a:t>
            </a:r>
          </a:p>
          <a:p>
            <a:r>
              <a:rPr lang="nl-NL" dirty="0"/>
              <a:t>Op basis van getrouwheidsschaal IHT</a:t>
            </a:r>
          </a:p>
          <a:p>
            <a:r>
              <a:rPr lang="nl-NL" dirty="0"/>
              <a:t>Aangepast op basis van ons visiedocument</a:t>
            </a:r>
          </a:p>
          <a:p>
            <a:r>
              <a:rPr lang="nl-NL" dirty="0"/>
              <a:t>Gericht op optimale zorg</a:t>
            </a:r>
          </a:p>
        </p:txBody>
      </p:sp>
    </p:spTree>
    <p:extLst>
      <p:ext uri="{BB962C8B-B14F-4D97-AF65-F5344CB8AC3E}">
        <p14:creationId xmlns:p14="http://schemas.microsoft.com/office/powerpoint/2010/main" val="2499945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05DCF-68A2-6737-3BD8-99EA2001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BAF48F-4C22-3437-6F3F-A6C365272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Tineke de Vos (Projectzorg)</a:t>
            </a:r>
          </a:p>
          <a:p>
            <a:r>
              <a:rPr lang="nl-NL" dirty="0"/>
              <a:t>Simone Schade (</a:t>
            </a:r>
            <a:r>
              <a:rPr lang="nl-NL" dirty="0" err="1"/>
              <a:t>GGz</a:t>
            </a:r>
            <a:r>
              <a:rPr lang="nl-NL" dirty="0"/>
              <a:t> </a:t>
            </a:r>
            <a:r>
              <a:rPr lang="nl-NL" dirty="0" err="1"/>
              <a:t>Breburg</a:t>
            </a:r>
            <a:r>
              <a:rPr lang="nl-NL" dirty="0"/>
              <a:t>)</a:t>
            </a:r>
          </a:p>
          <a:p>
            <a:r>
              <a:rPr lang="nl-NL" dirty="0"/>
              <a:t>Kirsten Franken (Reinier van Arkel)</a:t>
            </a:r>
          </a:p>
          <a:p>
            <a:r>
              <a:rPr lang="nl-NL" dirty="0"/>
              <a:t>Pierre Herpers (</a:t>
            </a:r>
            <a:r>
              <a:rPr lang="nl-NL" dirty="0" err="1"/>
              <a:t>GGz</a:t>
            </a:r>
            <a:r>
              <a:rPr lang="nl-NL" dirty="0"/>
              <a:t> Oost Brabant)</a:t>
            </a:r>
          </a:p>
          <a:p>
            <a:r>
              <a:rPr lang="nl-NL" dirty="0"/>
              <a:t>Simone Krake (Karakter)</a:t>
            </a:r>
          </a:p>
          <a:p>
            <a:r>
              <a:rPr lang="nl-NL" dirty="0" err="1"/>
              <a:t>Roselie</a:t>
            </a:r>
            <a:r>
              <a:rPr lang="nl-NL" dirty="0"/>
              <a:t> van Asperen (</a:t>
            </a:r>
            <a:r>
              <a:rPr lang="nl-NL" dirty="0" err="1"/>
              <a:t>Parnassia</a:t>
            </a:r>
            <a:r>
              <a:rPr lang="nl-NL" dirty="0"/>
              <a:t> en IHT platform)</a:t>
            </a:r>
          </a:p>
          <a:p>
            <a:r>
              <a:rPr lang="nl-NL" dirty="0"/>
              <a:t>Joost Waas (Accare)</a:t>
            </a:r>
          </a:p>
        </p:txBody>
      </p:sp>
    </p:spTree>
    <p:extLst>
      <p:ext uri="{BB962C8B-B14F-4D97-AF65-F5344CB8AC3E}">
        <p14:creationId xmlns:p14="http://schemas.microsoft.com/office/powerpoint/2010/main" val="2801677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D37CCD-124D-68A8-28AA-AAF7E9EA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IHT-J Getrouwheidsschaal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F64989-AAFF-1F18-196A-0ED3F62D7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162" y="2014818"/>
            <a:ext cx="8946541" cy="4195481"/>
          </a:xfrm>
        </p:spPr>
        <p:txBody>
          <a:bodyPr/>
          <a:lstStyle/>
          <a:p>
            <a:r>
              <a:rPr lang="nl-NL" dirty="0"/>
              <a:t>38 items</a:t>
            </a:r>
          </a:p>
          <a:p>
            <a:r>
              <a:rPr lang="nl-NL" dirty="0"/>
              <a:t>Op basis van onderlinge consensus</a:t>
            </a:r>
          </a:p>
          <a:p>
            <a:r>
              <a:rPr lang="nl-NL" dirty="0"/>
              <a:t>Zowel zorginhoudelijke als organisatorische items</a:t>
            </a:r>
          </a:p>
          <a:p>
            <a:r>
              <a:rPr lang="nl-NL" dirty="0"/>
              <a:t>Meeste items scoren hoe vaak iets wordt gedaan</a:t>
            </a:r>
          </a:p>
          <a:p>
            <a:r>
              <a:rPr lang="nl-NL" dirty="0"/>
              <a:t>Deels ook of het beschreven is in een (visie)document</a:t>
            </a:r>
          </a:p>
          <a:p>
            <a:r>
              <a:rPr lang="nl-NL" dirty="0"/>
              <a:t>Score 0-5; 3 geldt als voldoende</a:t>
            </a:r>
          </a:p>
          <a:p>
            <a:r>
              <a:rPr lang="nl-NL" i="1" dirty="0"/>
              <a:t>Hierdoor ontstaat concreet beeld van het functioneren van het IHT-J team</a:t>
            </a:r>
          </a:p>
          <a:p>
            <a:r>
              <a:rPr lang="nl-NL" dirty="0"/>
              <a:t>Lees de items rustig door; hier volgt slechts een globaal overzicht!</a:t>
            </a:r>
          </a:p>
        </p:txBody>
      </p:sp>
    </p:spTree>
    <p:extLst>
      <p:ext uri="{BB962C8B-B14F-4D97-AF65-F5344CB8AC3E}">
        <p14:creationId xmlns:p14="http://schemas.microsoft.com/office/powerpoint/2010/main" val="879247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6D44C-5195-4529-8C18-E1EEC61AC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Kernpunten IHT-J Getrouwheidsschaal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D3D8416-98F7-53B2-A945-0E281194A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9279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663D4-3F74-9F9E-9325-816BF170D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2188"/>
          </a:xfrm>
        </p:spPr>
        <p:txBody>
          <a:bodyPr/>
          <a:lstStyle/>
          <a:p>
            <a:r>
              <a:rPr lang="nl-NL" dirty="0"/>
              <a:t>Kernpunten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E1C230-F356-9674-FBD2-6DD3E731E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464906"/>
            <a:ext cx="8946541" cy="41954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Toegankelijkheid en organisatie van zorg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Behandeling van crisis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Voorkomen of verkorten van vrijwillige opnames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Continuïteit van zorg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Systemische benadering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Mogelijke kortdurende behandelingen vanuit IHT-J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Inzet behandelinterventies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Specifieke aandachtspunten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Teamsamenstelling</a:t>
            </a:r>
          </a:p>
        </p:txBody>
      </p:sp>
    </p:spTree>
    <p:extLst>
      <p:ext uri="{BB962C8B-B14F-4D97-AF65-F5344CB8AC3E}">
        <p14:creationId xmlns:p14="http://schemas.microsoft.com/office/powerpoint/2010/main" val="125727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AFD5FF9-E621-4792-9C0F-78DCD982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5E6DD96-654A-9C5B-4EBC-2743E8F55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Aanleiding voor IHT-J visiedocument en getrouwheidsschaal</a:t>
            </a:r>
          </a:p>
          <a:p>
            <a:r>
              <a:rPr lang="nl-NL" dirty="0"/>
              <a:t>Werkwijze en werkgroep</a:t>
            </a:r>
          </a:p>
          <a:p>
            <a:r>
              <a:rPr lang="nl-NL" dirty="0"/>
              <a:t>Kernpunten visie document</a:t>
            </a:r>
          </a:p>
          <a:p>
            <a:r>
              <a:rPr lang="nl-NL" dirty="0"/>
              <a:t>Hoe ziet de getrouwheidsschaal eruit?</a:t>
            </a:r>
          </a:p>
          <a:p>
            <a:r>
              <a:rPr lang="nl-NL" dirty="0"/>
              <a:t>Verdere acties</a:t>
            </a:r>
          </a:p>
        </p:txBody>
      </p:sp>
    </p:spTree>
    <p:extLst>
      <p:ext uri="{BB962C8B-B14F-4D97-AF65-F5344CB8AC3E}">
        <p14:creationId xmlns:p14="http://schemas.microsoft.com/office/powerpoint/2010/main" val="1353146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38A60B2-B485-9FBD-598A-7CE652FBA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B60388-C9C1-4978-80B9-78D1AB204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toegankelijkheid en organisatie van zorg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0AFF40-7BC1-22BF-D6D4-C60B62FA5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Hoe snel reageert IHT-J op een verwijzing?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Wie mag verwijzen?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Zijn er uitsluitcriteria?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Wat is de bereikbaarheid voor jongeren in zorg?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En hoe kunnen ze IHT dan bereiken?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Is de werkwijze beschreven in visiedocumenten?</a:t>
            </a:r>
          </a:p>
        </p:txBody>
      </p:sp>
    </p:spTree>
    <p:extLst>
      <p:ext uri="{BB962C8B-B14F-4D97-AF65-F5344CB8AC3E}">
        <p14:creationId xmlns:p14="http://schemas.microsoft.com/office/powerpoint/2010/main" val="50613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56C019-A868-ADC6-E177-B0315841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behandeling van crisis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C7AED6-2DF1-C7F0-330F-68D9A233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Wordt bij start een inschatting gemaakt van de huidige crisis?</a:t>
            </a:r>
          </a:p>
          <a:p>
            <a:r>
              <a:rPr lang="nl-NL" i="1" dirty="0"/>
              <a:t>Zijn de doelen daarop gericht?</a:t>
            </a:r>
          </a:p>
          <a:p>
            <a:r>
              <a:rPr lang="nl-NL" i="1" dirty="0"/>
              <a:t>Zijn de doelen inzichtelijk voor jongeren en systeem?</a:t>
            </a:r>
          </a:p>
          <a:p>
            <a:r>
              <a:rPr lang="nl-NL" i="1" dirty="0"/>
              <a:t>Hoe vaak vinden behandelafspraken plaats?</a:t>
            </a:r>
          </a:p>
          <a:p>
            <a:r>
              <a:rPr lang="nl-NL" i="1" dirty="0"/>
              <a:t>Welk deel van de behandelingen betreft crisisbehandeling? </a:t>
            </a:r>
          </a:p>
          <a:p>
            <a:r>
              <a:rPr lang="nl-NL" i="1" dirty="0"/>
              <a:t>Duur van het gemiddelde IHT-J traject (is het nog crisiszorg)?</a:t>
            </a:r>
          </a:p>
        </p:txBody>
      </p:sp>
    </p:spTree>
    <p:extLst>
      <p:ext uri="{BB962C8B-B14F-4D97-AF65-F5344CB8AC3E}">
        <p14:creationId xmlns:p14="http://schemas.microsoft.com/office/powerpoint/2010/main" val="2973782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FFD8A-D869-7ADC-B74C-9CED699DA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voorkomen of verkorten van vrijwillige opnames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754CF0-1F37-F0AA-D13C-5FFBC8FD0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Hoe vaak wordt een jongere door IHT-J mee-beoordeeld voor opname?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Hoe vaak wordt een jongere tijdens opname mee-beoordeeld om in te schatten of opname kan worden beëindigd?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Staat de werkwijze ook beschreven?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i="1" dirty="0"/>
              <a:t>Hoe is de toegankelijkheid tot de HIC-J voor jongeren binnen IHT-J?</a:t>
            </a:r>
          </a:p>
        </p:txBody>
      </p:sp>
    </p:spTree>
    <p:extLst>
      <p:ext uri="{BB962C8B-B14F-4D97-AF65-F5344CB8AC3E}">
        <p14:creationId xmlns:p14="http://schemas.microsoft.com/office/powerpoint/2010/main" val="2104980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23D128-892D-FB49-DAD0-AAA2B68C3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</a:t>
            </a:r>
            <a:r>
              <a:rPr lang="nl-NL" dirty="0" err="1"/>
              <a:t>continuiteit</a:t>
            </a:r>
            <a:r>
              <a:rPr lang="nl-NL" dirty="0"/>
              <a:t> van zorg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8304DC-6A44-1BCF-9BEC-46F3BDAA6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Vindt er regelmatig een ZAG plaats met jongere, ouders en verwijzer?</a:t>
            </a:r>
          </a:p>
          <a:p>
            <a:r>
              <a:rPr lang="nl-NL" i="1" dirty="0"/>
              <a:t>Als behandeltraject afgesloten wordt, is het vervolgtraject dan duidelijk?</a:t>
            </a:r>
          </a:p>
          <a:p>
            <a:r>
              <a:rPr lang="nl-NL" i="1" dirty="0"/>
              <a:t>Als IHT-J niet start, wordt dan meegedacht over alternatieven?</a:t>
            </a:r>
          </a:p>
        </p:txBody>
      </p:sp>
    </p:spTree>
    <p:extLst>
      <p:ext uri="{BB962C8B-B14F-4D97-AF65-F5344CB8AC3E}">
        <p14:creationId xmlns:p14="http://schemas.microsoft.com/office/powerpoint/2010/main" val="3931774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C93FBA-D153-9900-670D-0B90102C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systemische benadering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C2F283-4185-697D-F219-4C12CBDB7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Is vanaf intake duidelijk hoe systeem wordt betrokken?</a:t>
            </a:r>
          </a:p>
          <a:p>
            <a:r>
              <a:rPr lang="nl-NL" i="1" dirty="0"/>
              <a:t>Vindt er standaard tenminste 1 systeemgesprek plaats?</a:t>
            </a:r>
          </a:p>
          <a:p>
            <a:r>
              <a:rPr lang="nl-NL" i="1" dirty="0"/>
              <a:t>Er is ruimte voor de behoeften van het systeem (ook los van de jongere)?</a:t>
            </a:r>
          </a:p>
          <a:p>
            <a:r>
              <a:rPr lang="nl-NL" i="1" dirty="0"/>
              <a:t>Is er een beschreven visie over de manier waarop het systeem wordt ondersteund?</a:t>
            </a:r>
          </a:p>
        </p:txBody>
      </p:sp>
    </p:spTree>
    <p:extLst>
      <p:ext uri="{BB962C8B-B14F-4D97-AF65-F5344CB8AC3E}">
        <p14:creationId xmlns:p14="http://schemas.microsoft.com/office/powerpoint/2010/main" val="3423879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3B292-245D-6814-AC49-8C259CF5F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mogelijke kortdurende behandelingen vanuit IHT-J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7F5045-996F-F023-D274-45B59686B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Zijn er mogelijkheden voor :</a:t>
            </a:r>
          </a:p>
          <a:p>
            <a:pPr>
              <a:buFontTx/>
              <a:buChar char="-"/>
            </a:pPr>
            <a:r>
              <a:rPr lang="nl-NL" i="1" dirty="0"/>
              <a:t>Medicatie</a:t>
            </a:r>
          </a:p>
          <a:p>
            <a:pPr>
              <a:buFontTx/>
              <a:buChar char="-"/>
            </a:pPr>
            <a:r>
              <a:rPr lang="nl-NL" i="1" dirty="0" err="1"/>
              <a:t>Psycho</a:t>
            </a:r>
            <a:r>
              <a:rPr lang="nl-NL" i="1" dirty="0"/>
              <a:t>-educatie</a:t>
            </a:r>
          </a:p>
          <a:p>
            <a:pPr>
              <a:buFontTx/>
              <a:buChar char="-"/>
            </a:pPr>
            <a:r>
              <a:rPr lang="nl-NL" i="1" dirty="0"/>
              <a:t>(kortdurende) psychologische behandelingen</a:t>
            </a:r>
          </a:p>
          <a:p>
            <a:pPr>
              <a:buFontTx/>
              <a:buChar char="-"/>
            </a:pPr>
            <a:r>
              <a:rPr lang="nl-NL" i="1" dirty="0"/>
              <a:t>Hoe vaak gebeurt dit feitelijk?</a:t>
            </a:r>
          </a:p>
          <a:p>
            <a:pPr>
              <a:buFontTx/>
              <a:buChar char="-"/>
            </a:pPr>
            <a:r>
              <a:rPr lang="nl-NL" i="1" dirty="0"/>
              <a:t>Is hiervoor dan ook (voldoende) fte in het team?</a:t>
            </a:r>
          </a:p>
        </p:txBody>
      </p:sp>
    </p:spTree>
    <p:extLst>
      <p:ext uri="{BB962C8B-B14F-4D97-AF65-F5344CB8AC3E}">
        <p14:creationId xmlns:p14="http://schemas.microsoft.com/office/powerpoint/2010/main" val="37750826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581F4-BE82-D0C5-4A0F-C7F432EF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inzet behandelinterventies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8C77A3-978D-4660-BE79-016FB2D84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BOR/TOR</a:t>
            </a:r>
          </a:p>
          <a:p>
            <a:r>
              <a:rPr lang="nl-NL" i="1" dirty="0"/>
              <a:t>Signaleringsplan</a:t>
            </a:r>
          </a:p>
          <a:p>
            <a:r>
              <a:rPr lang="nl-NL" i="1" dirty="0"/>
              <a:t>Dagprogramma</a:t>
            </a:r>
          </a:p>
          <a:p>
            <a:r>
              <a:rPr lang="nl-NL" i="1" dirty="0"/>
              <a:t>Systeemtherapie</a:t>
            </a:r>
          </a:p>
          <a:p>
            <a:r>
              <a:rPr lang="nl-NL" i="1" dirty="0"/>
              <a:t>Leefstijl</a:t>
            </a:r>
          </a:p>
          <a:p>
            <a:r>
              <a:rPr lang="nl-NL" i="1" dirty="0"/>
              <a:t>Traumatherapie</a:t>
            </a:r>
          </a:p>
          <a:p>
            <a:r>
              <a:rPr lang="nl-NL" i="1" dirty="0"/>
              <a:t>Vergroten vaardigheden emotieregulatie</a:t>
            </a:r>
          </a:p>
          <a:p>
            <a:r>
              <a:rPr lang="nl-NL" i="1" dirty="0"/>
              <a:t>Ondersteuning in dagelijkse functioneren door interventies op school, hobby of familie (netwerk)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6027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B0CE3F-26DE-B337-92C4-0EF30A5B7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specifieke aandachtspunten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3F1430-EA4C-C437-81F2-28B45E13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Is er aandacht voor </a:t>
            </a:r>
            <a:r>
              <a:rPr lang="nl-NL" i="1" dirty="0" err="1"/>
              <a:t>somatiek</a:t>
            </a:r>
            <a:r>
              <a:rPr lang="nl-NL" i="1" dirty="0"/>
              <a:t>?</a:t>
            </a:r>
          </a:p>
          <a:p>
            <a:r>
              <a:rPr lang="nl-NL" i="1" dirty="0"/>
              <a:t>Is er aandacht voor psychosociale problemen?</a:t>
            </a:r>
          </a:p>
          <a:p>
            <a:r>
              <a:rPr lang="nl-NL" i="1" dirty="0"/>
              <a:t>Is er risicotaxatie zowel qua problematiek jongere als veiligheid in gezin?</a:t>
            </a:r>
          </a:p>
          <a:p>
            <a:r>
              <a:rPr lang="nl-NL" i="1" dirty="0"/>
              <a:t>Is er beleid rond veiligheid medewerkers?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90454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3972D-8EA1-38E7-BDD1-B8C0D3A89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Items over teamsamenstelling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EA538D-D11C-0510-1306-FE68F45C5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Is er voldoende fte (naar rato jongeren in zorg)?</a:t>
            </a:r>
          </a:p>
          <a:p>
            <a:r>
              <a:rPr lang="nl-NL" i="1" dirty="0"/>
              <a:t>Is sprake van een multidisciplinair team?</a:t>
            </a:r>
          </a:p>
          <a:p>
            <a:r>
              <a:rPr lang="nl-NL" i="1" dirty="0"/>
              <a:t>Is er voldoende psychiaterbeschikbaarheid?</a:t>
            </a:r>
          </a:p>
          <a:p>
            <a:r>
              <a:rPr lang="nl-NL" i="1" dirty="0"/>
              <a:t>Zijn medewerkers systemisch opgeleid?</a:t>
            </a:r>
          </a:p>
          <a:p>
            <a:r>
              <a:rPr lang="nl-NL" i="1" dirty="0"/>
              <a:t>Introductieprogramma?</a:t>
            </a:r>
          </a:p>
          <a:p>
            <a:r>
              <a:rPr lang="nl-NL" i="1" dirty="0"/>
              <a:t>Intervisie/ supervisie (liefst door systeemtherapeut)?</a:t>
            </a:r>
          </a:p>
        </p:txBody>
      </p:sp>
    </p:spTree>
    <p:extLst>
      <p:ext uri="{BB962C8B-B14F-4D97-AF65-F5344CB8AC3E}">
        <p14:creationId xmlns:p14="http://schemas.microsoft.com/office/powerpoint/2010/main" val="3590525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61DA52-772C-EF8D-D3CB-0681F0601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Vervolgacties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9491BA-351B-B00C-7611-F4C1566A6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602068"/>
            <a:ext cx="8946541" cy="4195481"/>
          </a:xfrm>
        </p:spPr>
        <p:txBody>
          <a:bodyPr/>
          <a:lstStyle/>
          <a:p>
            <a:r>
              <a:rPr lang="nl-NL" dirty="0"/>
              <a:t>Alle teams bespreken intern het visiedocument</a:t>
            </a:r>
          </a:p>
          <a:p>
            <a:r>
              <a:rPr lang="nl-NL" dirty="0"/>
              <a:t>Alle teams scoren zichzelf </a:t>
            </a:r>
            <a:r>
              <a:rPr lang="nl-NL" dirty="0" err="1"/>
              <a:t>mbv</a:t>
            </a:r>
            <a:r>
              <a:rPr lang="nl-NL" dirty="0"/>
              <a:t> de getrouwheidsschaal</a:t>
            </a:r>
          </a:p>
          <a:p>
            <a:r>
              <a:rPr lang="nl-NL" dirty="0"/>
              <a:t>Alle teams kiezen op grond hiervan eigen ontwikkelpunten</a:t>
            </a:r>
          </a:p>
          <a:p>
            <a:r>
              <a:rPr lang="nl-NL" dirty="0"/>
              <a:t>3 jaarlijkse onderlinge visitatie op basis van getrouwheidsschaal</a:t>
            </a:r>
          </a:p>
        </p:txBody>
      </p:sp>
    </p:spTree>
    <p:extLst>
      <p:ext uri="{BB962C8B-B14F-4D97-AF65-F5344CB8AC3E}">
        <p14:creationId xmlns:p14="http://schemas.microsoft.com/office/powerpoint/2010/main" val="318951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6DAF19-A09F-60B7-ABA8-470B64A14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Aanleiding visiedocument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E46C25-25F5-D97E-6055-822F271FE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Veel IHT-J teams</a:t>
            </a:r>
          </a:p>
          <a:p>
            <a:r>
              <a:rPr lang="nl-NL" dirty="0"/>
              <a:t>Verschillende werkwijzen</a:t>
            </a:r>
          </a:p>
          <a:p>
            <a:r>
              <a:rPr lang="nl-NL" dirty="0"/>
              <a:t>Bestaande visiedocument IHT voor volwassenen</a:t>
            </a:r>
          </a:p>
          <a:p>
            <a:r>
              <a:rPr lang="nl-NL" dirty="0"/>
              <a:t>Een gedeelde visie IHT-J biedt mogelijkheden voor:</a:t>
            </a:r>
          </a:p>
          <a:p>
            <a:pPr>
              <a:buFontTx/>
              <a:buChar char="-"/>
            </a:pPr>
            <a:r>
              <a:rPr lang="nl-NL" dirty="0"/>
              <a:t>Onderling overleg over individuele casuïstiek</a:t>
            </a:r>
          </a:p>
          <a:p>
            <a:pPr>
              <a:buFontTx/>
              <a:buChar char="-"/>
            </a:pPr>
            <a:r>
              <a:rPr lang="nl-NL" dirty="0"/>
              <a:t>Onderling overleg over organisatie van zorg</a:t>
            </a:r>
          </a:p>
          <a:p>
            <a:pPr>
              <a:buFontTx/>
              <a:buChar char="-"/>
            </a:pPr>
            <a:r>
              <a:rPr lang="nl-NL" dirty="0"/>
              <a:t>Verdere doorontwikkeling van de crisiszorg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75537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AD3A2-EAEC-044C-C77F-03FE9B31F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B6FF1F-C3AD-02FF-2667-B26BEEDCD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1971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0CEA6E-DB98-56D3-222C-628582F59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Werkwijze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17926B-A764-A803-8C4E-8CE94CA7D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Discussiebijeenkomsten</a:t>
            </a:r>
          </a:p>
          <a:p>
            <a:r>
              <a:rPr lang="nl-NL" dirty="0"/>
              <a:t>IHT-J behandelaren van verschillende organisaties</a:t>
            </a:r>
          </a:p>
          <a:p>
            <a:r>
              <a:rPr lang="nl-NL" dirty="0"/>
              <a:t>Optimale zorg</a:t>
            </a:r>
          </a:p>
          <a:p>
            <a:r>
              <a:rPr lang="nl-NL" dirty="0"/>
              <a:t>Rekening houdend met regionale verschillen en bestaande afspraken</a:t>
            </a:r>
          </a:p>
          <a:p>
            <a:r>
              <a:rPr lang="nl-NL" dirty="0"/>
              <a:t>Consensus</a:t>
            </a:r>
          </a:p>
          <a:p>
            <a:r>
              <a:rPr lang="nl-NL" dirty="0"/>
              <a:t>Onder begeleiding van Tineke de Vos (Projectzorg)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886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D7476-B5B7-29D5-A618-F7BA6CE7C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6D2674-34B0-D936-071F-F40826224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662" y="1331259"/>
            <a:ext cx="8946541" cy="419548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Kirsten Franken (Reinier van Arkel)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Pierre Herpers (Karakter)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Britt Hoogenboom (</a:t>
            </a:r>
            <a:r>
              <a:rPr lang="nl-NL" sz="1800" kern="100" dirty="0" err="1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Levvel</a:t>
            </a: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Fanny Mulder (Accare)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Simone Schade (</a:t>
            </a:r>
            <a:r>
              <a:rPr lang="nl-NL" sz="1800" kern="100" dirty="0" err="1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GGz</a:t>
            </a: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l-NL" sz="1800" kern="100" dirty="0" err="1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Breburg</a:t>
            </a: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Asha Veenman (LUMC)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Tineke de Vos (Projectzorg)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Joost</a:t>
            </a:r>
            <a:r>
              <a:rPr lang="nl-NL" sz="1800" kern="100" dirty="0">
                <a:solidFill>
                  <a:srgbClr val="FFFF00"/>
                </a:solidFill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nl-NL" sz="1800" kern="1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Waas (Accare)</a:t>
            </a:r>
            <a:endParaRPr lang="nl-N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nl-NL" sz="1800" dirty="0">
                <a:effectLst/>
                <a:latin typeface="Brandon Grotesque Light"/>
                <a:ea typeface="Calibri" panose="020F0502020204030204" pitchFamily="34" charset="0"/>
                <a:cs typeface="Arial" panose="020B0604020202020204" pitchFamily="34" charset="0"/>
              </a:rPr>
              <a:t>Bertwin Zwiers (Accare)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485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DD109-DEF7-A2AB-C377-F7067F31F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Overeenkomst met IHT -volwassenen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4A7D9A-7083-F854-36C9-74B0D086D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Opname voorkomende of opname verkortende crisiszorg</a:t>
            </a:r>
          </a:p>
          <a:p>
            <a:r>
              <a:rPr lang="nl-NL" dirty="0"/>
              <a:t>Psychiatrische crisis</a:t>
            </a:r>
          </a:p>
          <a:p>
            <a:r>
              <a:rPr lang="nl-NL" dirty="0"/>
              <a:t>Kortdurend</a:t>
            </a:r>
          </a:p>
          <a:p>
            <a:r>
              <a:rPr lang="nl-NL" dirty="0"/>
              <a:t>IHT-J is voor- en achterdeur van de HIC-J</a:t>
            </a:r>
          </a:p>
        </p:txBody>
      </p:sp>
    </p:spTree>
    <p:extLst>
      <p:ext uri="{BB962C8B-B14F-4D97-AF65-F5344CB8AC3E}">
        <p14:creationId xmlns:p14="http://schemas.microsoft.com/office/powerpoint/2010/main" val="759983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2B57E-09C5-7FF4-011A-0763F8F8D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IHT-J visie: kernpunten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5A3BE9-5554-9097-A910-54C74E343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Crisis altijd in systemische context</a:t>
            </a:r>
          </a:p>
          <a:p>
            <a:r>
              <a:rPr lang="nl-NL" dirty="0"/>
              <a:t>Behandeling gericht op vergroten autonomie en eigen regie</a:t>
            </a:r>
          </a:p>
          <a:p>
            <a:r>
              <a:rPr lang="nl-NL" dirty="0"/>
              <a:t>Kortdurend en doelgericht</a:t>
            </a:r>
          </a:p>
          <a:p>
            <a:r>
              <a:rPr lang="nl-NL" dirty="0"/>
              <a:t>24/7 beschikbaarheid tijdens IHT-J</a:t>
            </a:r>
          </a:p>
          <a:p>
            <a:r>
              <a:rPr lang="nl-NL" dirty="0"/>
              <a:t>Ambulante traject loopt door en heeft regie</a:t>
            </a:r>
          </a:p>
          <a:p>
            <a:r>
              <a:rPr lang="nl-NL" dirty="0"/>
              <a:t>Aandacht voor school/ dagbesteding </a:t>
            </a:r>
          </a:p>
          <a:p>
            <a:r>
              <a:rPr lang="nl-NL" dirty="0"/>
              <a:t>IHT-J behandeling kan zich ook richten op netwerk: familie of clubs</a:t>
            </a:r>
          </a:p>
        </p:txBody>
      </p:sp>
    </p:spTree>
    <p:extLst>
      <p:ext uri="{BB962C8B-B14F-4D97-AF65-F5344CB8AC3E}">
        <p14:creationId xmlns:p14="http://schemas.microsoft.com/office/powerpoint/2010/main" val="249588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9C194-96C5-AD32-326A-6ED034C07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Kernpunten: systemische context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634460-1DFC-49D9-EED0-0B96E58B1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/>
              <a:t>oorzakelijke/ onderliggende factoren</a:t>
            </a:r>
          </a:p>
          <a:p>
            <a:pPr>
              <a:buFontTx/>
              <a:buChar char="-"/>
            </a:pPr>
            <a:r>
              <a:rPr lang="nl-NL" dirty="0"/>
              <a:t>Noodzakelijk voor verandering</a:t>
            </a:r>
          </a:p>
          <a:p>
            <a:pPr>
              <a:buFontTx/>
              <a:buChar char="-"/>
            </a:pPr>
            <a:r>
              <a:rPr lang="nl-NL" dirty="0"/>
              <a:t>Steunsysteem</a:t>
            </a:r>
          </a:p>
          <a:p>
            <a:r>
              <a:rPr lang="nl-NL" dirty="0" err="1"/>
              <a:t>Meebehandeling</a:t>
            </a:r>
            <a:r>
              <a:rPr lang="nl-NL" dirty="0"/>
              <a:t> ouders is dus noodzakelijk</a:t>
            </a:r>
          </a:p>
          <a:p>
            <a:r>
              <a:rPr lang="nl-NL" dirty="0"/>
              <a:t>Individuele en systemische doelen</a:t>
            </a:r>
          </a:p>
          <a:p>
            <a:r>
              <a:rPr lang="nl-NL" dirty="0"/>
              <a:t>Behandeling gericht op vergroten autonomie en eigen regie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323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1676FF-E746-4E29-9EE9-5E8FF41D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Kernpunten: kortdurend en doelgericht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73997D-D645-DF87-D7FC-42953D971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‘op maat opgestelde’ doelen passend bij de jongere en zijn gezin in crisis</a:t>
            </a:r>
          </a:p>
          <a:p>
            <a:r>
              <a:rPr lang="nl-NL" dirty="0"/>
              <a:t>Gemiddeld 6 weken</a:t>
            </a:r>
          </a:p>
          <a:p>
            <a:r>
              <a:rPr lang="nl-NL" dirty="0"/>
              <a:t>24/7 beschikbaarheid</a:t>
            </a:r>
          </a:p>
          <a:p>
            <a:r>
              <a:rPr lang="nl-NL" dirty="0"/>
              <a:t>Bed op Recept/ Telefoon op Recept</a:t>
            </a:r>
          </a:p>
          <a:p>
            <a:r>
              <a:rPr lang="nl-NL" i="1" dirty="0"/>
              <a:t>Discussie: wel/ geen crisisbeoordelingen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3462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728</TotalTime>
  <Words>1044</Words>
  <Application>Microsoft Office PowerPoint</Application>
  <PresentationFormat>Breedbeeld</PresentationFormat>
  <Paragraphs>195</Paragraphs>
  <Slides>30</Slides>
  <Notes>5</Notes>
  <HiddenSlides>9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8" baseType="lpstr">
      <vt:lpstr>Aptos</vt:lpstr>
      <vt:lpstr>Arial</vt:lpstr>
      <vt:lpstr>Brandon Grotesque Light</vt:lpstr>
      <vt:lpstr>Calibri</vt:lpstr>
      <vt:lpstr>Century Gothic</vt:lpstr>
      <vt:lpstr>Wingdings</vt:lpstr>
      <vt:lpstr>Wingdings 3</vt:lpstr>
      <vt:lpstr>Ion</vt:lpstr>
      <vt:lpstr>IHT-Jongeren visiedocument en getrouwheidsschaal</vt:lpstr>
      <vt:lpstr>Inhoud</vt:lpstr>
      <vt:lpstr>Aanleiding visiedocument</vt:lpstr>
      <vt:lpstr>Werkwijze</vt:lpstr>
      <vt:lpstr>Werkgroep</vt:lpstr>
      <vt:lpstr>Overeenkomst met IHT -volwassenen</vt:lpstr>
      <vt:lpstr>IHT-J visie: kernpunten</vt:lpstr>
      <vt:lpstr>Kernpunten: systemische context</vt:lpstr>
      <vt:lpstr>Kernpunten: kortdurend en doelgericht</vt:lpstr>
      <vt:lpstr>Kernpunten: Ambulante behandeling loopt door </vt:lpstr>
      <vt:lpstr>Kernpunten: school</vt:lpstr>
      <vt:lpstr>Veel gebruikte interventies</vt:lpstr>
      <vt:lpstr>Teamsamenstelling en opleiding (vergeleken met IHT volwassenen)</vt:lpstr>
      <vt:lpstr>Getrouwheidsschaal IHT-Jongeren</vt:lpstr>
      <vt:lpstr>Werkwijze opstellen getrouwheidsschaal</vt:lpstr>
      <vt:lpstr>Werkgroep</vt:lpstr>
      <vt:lpstr>IHT-J Getrouwheidsschaal</vt:lpstr>
      <vt:lpstr>Kernpunten IHT-J Getrouwheidsschaal</vt:lpstr>
      <vt:lpstr>Kernpunten</vt:lpstr>
      <vt:lpstr>Items over toegankelijkheid en organisatie van zorg</vt:lpstr>
      <vt:lpstr>Items over behandeling van crisis</vt:lpstr>
      <vt:lpstr>Items over voorkomen of verkorten van vrijwillige opnames </vt:lpstr>
      <vt:lpstr>Items over continuiteit van zorg</vt:lpstr>
      <vt:lpstr>Items over systemische benadering </vt:lpstr>
      <vt:lpstr>Items over mogelijke kortdurende behandelingen vanuit IHT-J</vt:lpstr>
      <vt:lpstr>Items over inzet behandelinterventies</vt:lpstr>
      <vt:lpstr>Items over specifieke aandachtspunten</vt:lpstr>
      <vt:lpstr>Items over teamsamenstelling</vt:lpstr>
      <vt:lpstr>Vervolgacties</vt:lpstr>
      <vt:lpstr>Vragen?</vt:lpstr>
    </vt:vector>
  </TitlesOfParts>
  <Company>Accare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Waas, Joost</dc:creator>
  <cp:lastModifiedBy>Tineke de Vos</cp:lastModifiedBy>
  <cp:revision>2</cp:revision>
  <dcterms:created xsi:type="dcterms:W3CDTF">2024-09-13T15:14:57Z</dcterms:created>
  <dcterms:modified xsi:type="dcterms:W3CDTF">2025-09-20T18:07:24Z</dcterms:modified>
</cp:coreProperties>
</file>